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8" r:id="rId2"/>
  </p:sldMasterIdLst>
  <p:notesMasterIdLst>
    <p:notesMasterId r:id="rId14"/>
  </p:notesMasterIdLst>
  <p:sldIdLst>
    <p:sldId id="2146846642" r:id="rId3"/>
    <p:sldId id="257" r:id="rId4"/>
    <p:sldId id="2146846644" r:id="rId5"/>
    <p:sldId id="258" r:id="rId6"/>
    <p:sldId id="270" r:id="rId7"/>
    <p:sldId id="271" r:id="rId8"/>
    <p:sldId id="273" r:id="rId9"/>
    <p:sldId id="274" r:id="rId10"/>
    <p:sldId id="275" r:id="rId11"/>
    <p:sldId id="276"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9FFF"/>
    <a:srgbClr val="A1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20159A-66F8-4CC6-BB7D-3DDB018349CF}" v="1" dt="2025-03-06T08:12:37.0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7" d="100"/>
          <a:sy n="77" d="100"/>
        </p:scale>
        <p:origin x="83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eg>
</file>

<file path=ppt/media/image10.png>
</file>

<file path=ppt/media/image11.jpg>
</file>

<file path=ppt/media/image12.jpg>
</file>

<file path=ppt/media/image13.png>
</file>

<file path=ppt/media/image14.png>
</file>

<file path=ppt/media/image15.png>
</file>

<file path=ppt/media/image2.png>
</file>

<file path=ppt/media/image3.svg>
</file>

<file path=ppt/media/image4.jpe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C652EB-1AD3-475A-A521-A73369DAF7B8}" type="datetimeFigureOut">
              <a:rPr lang="en-US" smtClean="0"/>
              <a:t>5/1/2025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F3C519-617E-43DC-8CB2-0DA69DD3A737}" type="slidenum">
              <a:rPr lang="en-US" smtClean="0"/>
              <a:t>‹#›</a:t>
            </a:fld>
            <a:endParaRPr lang="en-US"/>
          </a:p>
        </p:txBody>
      </p:sp>
    </p:spTree>
    <p:extLst>
      <p:ext uri="{BB962C8B-B14F-4D97-AF65-F5344CB8AC3E}">
        <p14:creationId xmlns:p14="http://schemas.microsoft.com/office/powerpoint/2010/main" val="1699558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22b7494c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22b7494c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9618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20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745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8089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86039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8054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c190bc4ce7_0_12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2c190bc4ce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KV ">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2C3302-4C36-DA17-6749-B28C9A77EB84}"/>
              </a:ext>
            </a:extLst>
          </p:cNvPr>
          <p:cNvPicPr>
            <a:picLocks noChangeAspect="1"/>
          </p:cNvPicPr>
          <p:nvPr userDrawn="1"/>
        </p:nvPicPr>
        <p:blipFill>
          <a:blip r:embed="rId2"/>
          <a:srcRect/>
          <a:stretch/>
        </p:blipFill>
        <p:spPr>
          <a:xfrm>
            <a:off x="-17713" y="-4480"/>
            <a:ext cx="12227426" cy="6866958"/>
          </a:xfrm>
          <a:prstGeom prst="rect">
            <a:avLst/>
          </a:prstGeom>
        </p:spPr>
      </p:pic>
      <p:sp>
        <p:nvSpPr>
          <p:cNvPr id="21" name="TextBox 20">
            <a:extLst>
              <a:ext uri="{FF2B5EF4-FFF2-40B4-BE49-F238E27FC236}">
                <a16:creationId xmlns:a16="http://schemas.microsoft.com/office/drawing/2014/main" id="{F7EE49C4-BBD9-C92C-DA99-22853C55A469}"/>
              </a:ext>
            </a:extLst>
          </p:cNvPr>
          <p:cNvSpPr txBox="1"/>
          <p:nvPr userDrawn="1"/>
        </p:nvSpPr>
        <p:spPr>
          <a:xfrm>
            <a:off x="809499" y="5677503"/>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2485708"/>
            <a:ext cx="7655559" cy="911319"/>
          </a:xfrm>
          <a:prstGeom prst="rect">
            <a:avLst/>
          </a:prstGeom>
        </p:spPr>
        <p:txBody>
          <a:bodyPr lIns="0" tIns="0" rIns="0" bIns="0" anchor="ctr"/>
          <a:lstStyle>
            <a:lvl1pPr marL="0" indent="0">
              <a:lnSpc>
                <a:spcPts val="4651"/>
              </a:lnSpc>
              <a:buNone/>
              <a:defRPr sz="5760" b="1" i="0">
                <a:solidFill>
                  <a:srgbClr val="EEB1FF"/>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7" name="Graphic 6">
            <a:extLst>
              <a:ext uri="{FF2B5EF4-FFF2-40B4-BE49-F238E27FC236}">
                <a16:creationId xmlns:a16="http://schemas.microsoft.com/office/drawing/2014/main" id="{B64EBCB7-2AF4-2300-DC6F-51EE539C89F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3803" y="809398"/>
            <a:ext cx="1673538" cy="472566"/>
          </a:xfrm>
          <a:prstGeom prst="rect">
            <a:avLst/>
          </a:prstGeom>
        </p:spPr>
      </p:pic>
      <p:sp>
        <p:nvSpPr>
          <p:cNvPr id="5" name="Text Placeholder 4">
            <a:extLst>
              <a:ext uri="{FF2B5EF4-FFF2-40B4-BE49-F238E27FC236}">
                <a16:creationId xmlns:a16="http://schemas.microsoft.com/office/drawing/2014/main" id="{24B0879C-00BB-6FBE-30A8-CE6FA6F9D89A}"/>
              </a:ext>
            </a:extLst>
          </p:cNvPr>
          <p:cNvSpPr>
            <a:spLocks noGrp="1"/>
          </p:cNvSpPr>
          <p:nvPr>
            <p:ph type="body" sz="quarter" idx="11" hasCustomPrompt="1"/>
          </p:nvPr>
        </p:nvSpPr>
        <p:spPr>
          <a:xfrm>
            <a:off x="727029" y="3474654"/>
            <a:ext cx="8446347" cy="1729995"/>
          </a:xfrm>
          <a:prstGeom prst="rect">
            <a:avLst/>
          </a:prstGeom>
        </p:spPr>
        <p:txBody>
          <a:bodyPr lIns="0" tIns="0" rIns="0" bIns="0"/>
          <a:lstStyle>
            <a:lvl1pPr marL="0" indent="0">
              <a:buNone/>
              <a:defRPr sz="2987" b="0" i="0">
                <a:solidFill>
                  <a:schemeClr val="bg1"/>
                </a:solidFill>
                <a:latin typeface="Graphik Medium" panose="020B0503030202060203" pitchFamily="34" charset="77"/>
              </a:defRPr>
            </a:lvl1pPr>
            <a:lvl2pPr marL="424664" indent="0">
              <a:buNone/>
              <a:defRPr>
                <a:solidFill>
                  <a:schemeClr val="bg1"/>
                </a:solidFill>
              </a:defRPr>
            </a:lvl2pPr>
            <a:lvl3pPr marL="849328" indent="0">
              <a:buNone/>
              <a:defRPr>
                <a:solidFill>
                  <a:schemeClr val="bg1"/>
                </a:solidFill>
              </a:defRPr>
            </a:lvl3pPr>
            <a:lvl4pPr marL="1273991" indent="0">
              <a:buNone/>
              <a:defRPr>
                <a:solidFill>
                  <a:schemeClr val="bg1"/>
                </a:solidFill>
              </a:defRPr>
            </a:lvl4pPr>
            <a:lvl5pPr marL="1698655" indent="0">
              <a:buNone/>
              <a:defRPr>
                <a:solidFill>
                  <a:schemeClr val="bg1"/>
                </a:solidFill>
              </a:defRPr>
            </a:lvl5pPr>
          </a:lstStyle>
          <a:p>
            <a:pPr lvl="0"/>
            <a:r>
              <a:rPr lang="en-US"/>
              <a:t>Click to add text</a:t>
            </a:r>
          </a:p>
        </p:txBody>
      </p:sp>
    </p:spTree>
    <p:extLst>
      <p:ext uri="{BB962C8B-B14F-4D97-AF65-F5344CB8AC3E}">
        <p14:creationId xmlns:p14="http://schemas.microsoft.com/office/powerpoint/2010/main" val="1686726695"/>
      </p:ext>
    </p:extLst>
  </p:cSld>
  <p:clrMapOvr>
    <a:masterClrMapping/>
  </p:clrMapOvr>
  <p:extLst>
    <p:ext uri="{DCECCB84-F9BA-43D5-87BE-67443E8EF086}">
      <p15:sldGuideLst xmlns:p15="http://schemas.microsoft.com/office/powerpoint/2012/main">
        <p15:guide id="1" pos="425">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035230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2967361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568914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8548064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5691128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926512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29617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161309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50"/>
        <p:cNvGrpSpPr/>
        <p:nvPr/>
      </p:nvGrpSpPr>
      <p:grpSpPr>
        <a:xfrm>
          <a:off x="0" y="0"/>
          <a:ext cx="0" cy="0"/>
          <a:chOff x="0" y="0"/>
          <a:chExt cx="0" cy="0"/>
        </a:xfrm>
      </p:grpSpPr>
    </p:spTree>
    <p:extLst>
      <p:ext uri="{BB962C8B-B14F-4D97-AF65-F5344CB8AC3E}">
        <p14:creationId xmlns:p14="http://schemas.microsoft.com/office/powerpoint/2010/main" val="3747224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y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8774F5-4A4B-230A-995B-6A673D3AE381}"/>
              </a:ext>
            </a:extLst>
          </p:cNvPr>
          <p:cNvPicPr>
            <a:picLocks noChangeAspect="1"/>
          </p:cNvPicPr>
          <p:nvPr userDrawn="1"/>
        </p:nvPicPr>
        <p:blipFill>
          <a:blip r:embed="rId2"/>
          <a:srcRect/>
          <a:stretch/>
        </p:blipFill>
        <p:spPr>
          <a:xfrm>
            <a:off x="-17713" y="-4480"/>
            <a:ext cx="12227426" cy="6866958"/>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2" name="Picture 1" descr="A white arrow on a black background&#10;&#10;AI-generated content may be incorrect.">
            <a:extLst>
              <a:ext uri="{FF2B5EF4-FFF2-40B4-BE49-F238E27FC236}">
                <a16:creationId xmlns:a16="http://schemas.microsoft.com/office/drawing/2014/main" id="{7E6DD9F5-7704-319C-9F43-9280D0BA449D}"/>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3" name="Rectangle 2">
            <a:extLst>
              <a:ext uri="{FF2B5EF4-FFF2-40B4-BE49-F238E27FC236}">
                <a16:creationId xmlns:a16="http://schemas.microsoft.com/office/drawing/2014/main" id="{68264D5F-1876-8DC2-2AD3-C8FB7EA16A1F}"/>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9B8E8AF8-6CA1-71ED-364A-02204A619369}"/>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48D7A979-467D-8867-0C30-BE8323B21D3A}"/>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3000775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y 2">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6C36A4-D218-56E8-FD55-2959CFF678ED}"/>
              </a:ext>
            </a:extLst>
          </p:cNvPr>
          <p:cNvPicPr>
            <a:picLocks noChangeAspect="1"/>
          </p:cNvPicPr>
          <p:nvPr userDrawn="1"/>
        </p:nvPicPr>
        <p:blipFill>
          <a:blip r:embed="rId2"/>
          <a:srcRect/>
          <a:stretch/>
        </p:blipFill>
        <p:spPr>
          <a:xfrm>
            <a:off x="-17713" y="-4480"/>
            <a:ext cx="12227426" cy="6866958"/>
          </a:xfrm>
          <a:prstGeom prst="rect">
            <a:avLst/>
          </a:prstGeom>
        </p:spPr>
      </p:pic>
      <p:pic>
        <p:nvPicPr>
          <p:cNvPr id="15" name="Picture 14" descr="A white arrow on a black background&#10;&#10;AI-generated content may be incorrect.">
            <a:extLst>
              <a:ext uri="{FF2B5EF4-FFF2-40B4-BE49-F238E27FC236}">
                <a16:creationId xmlns:a16="http://schemas.microsoft.com/office/drawing/2014/main" id="{B0642955-EBA2-A21F-CE64-C18BE4F256B5}"/>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sp>
        <p:nvSpPr>
          <p:cNvPr id="5" name="Rectangle 4">
            <a:extLst>
              <a:ext uri="{FF2B5EF4-FFF2-40B4-BE49-F238E27FC236}">
                <a16:creationId xmlns:a16="http://schemas.microsoft.com/office/drawing/2014/main" id="{50EB6716-4C0E-BE1A-8D9A-1FA2EECF2788}"/>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7" name="TextBox 6">
            <a:extLst>
              <a:ext uri="{FF2B5EF4-FFF2-40B4-BE49-F238E27FC236}">
                <a16:creationId xmlns:a16="http://schemas.microsoft.com/office/drawing/2014/main" id="{1CC5AA99-426E-C07B-E573-5AB5E8EC3E1F}"/>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8" name="TextBox 7">
            <a:extLst>
              <a:ext uri="{FF2B5EF4-FFF2-40B4-BE49-F238E27FC236}">
                <a16:creationId xmlns:a16="http://schemas.microsoft.com/office/drawing/2014/main" id="{259EEA2B-1987-CECE-3B0F-E69EC9647168}"/>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254999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ay 3">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8D841A-AE0E-A113-3AF4-416344073926}"/>
              </a:ext>
            </a:extLst>
          </p:cNvPr>
          <p:cNvPicPr>
            <a:picLocks noChangeAspect="1"/>
          </p:cNvPicPr>
          <p:nvPr userDrawn="1"/>
        </p:nvPicPr>
        <p:blipFill>
          <a:blip r:embed="rId2"/>
          <a:srcRect/>
          <a:stretch/>
        </p:blipFill>
        <p:spPr>
          <a:xfrm>
            <a:off x="-17713" y="-4479"/>
            <a:ext cx="12227426" cy="6866957"/>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E4C23E13-553E-8CAC-30D2-ABB45243E32A}"/>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4C4AE246-3507-2C60-3E77-80A401FFA0AE}"/>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0C865284-A704-B65E-8109-674A5BB60D55}"/>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59B4518E-C8F6-238D-D450-7DCE9CF7D3B0}"/>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349730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ay 5">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7A378E-CCB9-B95E-EAF1-0FEA6A2351DD}"/>
              </a:ext>
            </a:extLst>
          </p:cNvPr>
          <p:cNvPicPr>
            <a:picLocks noChangeAspect="1"/>
          </p:cNvPicPr>
          <p:nvPr userDrawn="1"/>
        </p:nvPicPr>
        <p:blipFill>
          <a:blip r:embed="rId2"/>
          <a:srcRect/>
          <a:stretch/>
        </p:blipFill>
        <p:spPr>
          <a:xfrm>
            <a:off x="-17711" y="-4480"/>
            <a:ext cx="12227422" cy="6866956"/>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33E13488-72FD-0E33-A6F2-2285D4FE5ED2}"/>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B651812D-08D5-7E1D-329A-428B9A0C47C1}"/>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98987D53-071E-4607-B9BE-20C235A4D5CE}"/>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2B27B451-623C-0461-A1FC-AD6C9E436521}"/>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1785375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ay 4">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057431-02A3-DBC7-0B20-DC97998DC507}"/>
              </a:ext>
            </a:extLst>
          </p:cNvPr>
          <p:cNvPicPr>
            <a:picLocks noChangeAspect="1"/>
          </p:cNvPicPr>
          <p:nvPr userDrawn="1"/>
        </p:nvPicPr>
        <p:blipFill>
          <a:blip r:embed="rId2"/>
          <a:srcRect/>
          <a:stretch/>
        </p:blipFill>
        <p:spPr>
          <a:xfrm>
            <a:off x="-17712" y="-4479"/>
            <a:ext cx="12227424" cy="6866957"/>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6B9EBB17-2A21-6002-1A8E-2C46E0592B02}"/>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2D917FE9-B869-D5C9-27E2-C7A269B03AE3}"/>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BACCB4FD-61D0-6469-66C9-C80359A8B99A}"/>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9AE82BDD-6A39-728C-0DFC-83E37C5D096C}"/>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182639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881627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93146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9524744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7EA123B2-AC32-37EE-21E1-ED6807070821}"/>
              </a:ext>
            </a:extLst>
          </p:cNvPr>
          <p:cNvSpPr txBox="1">
            <a:spLocks/>
          </p:cNvSpPr>
          <p:nvPr userDrawn="1"/>
        </p:nvSpPr>
        <p:spPr>
          <a:xfrm>
            <a:off x="11702754" y="6582541"/>
            <a:ext cx="489246" cy="18699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49328" rtl="0" eaLnBrk="1" fontAlgn="auto" latinLnBrk="0" hangingPunct="1">
              <a:lnSpc>
                <a:spcPct val="100000"/>
              </a:lnSpc>
              <a:spcBef>
                <a:spcPts val="0"/>
              </a:spcBef>
              <a:spcAft>
                <a:spcPts val="0"/>
              </a:spcAft>
              <a:buClrTx/>
              <a:buSzTx/>
              <a:buFontTx/>
              <a:buNone/>
              <a:tabLst/>
              <a:defRPr/>
            </a:pPr>
            <a:fld id="{86CB4B4D-7CA3-9044-876B-883B54F8677D}" type="slidenum">
              <a:rPr kumimoji="0" lang="en-US" sz="743" b="0" i="0" u="none" strike="noStrike" kern="1200" cap="none" spc="0" normalizeH="0" baseline="0" noProof="0" smtClean="0">
                <a:ln>
                  <a:noFill/>
                </a:ln>
                <a:solidFill>
                  <a:srgbClr val="96968C"/>
                </a:solidFill>
                <a:effectLst/>
                <a:uLnTx/>
                <a:uFillTx/>
                <a:latin typeface="Graphik Medium" panose="020B0503030202060203" pitchFamily="34" charset="77"/>
                <a:ea typeface="+mn-ea"/>
                <a:cs typeface="+mn-cs"/>
              </a:rPr>
              <a:pPr marL="0" marR="0" lvl="0" indent="0" algn="l" defTabSz="849328" rtl="0" eaLnBrk="1" fontAlgn="auto" latinLnBrk="0" hangingPunct="1">
                <a:lnSpc>
                  <a:spcPct val="100000"/>
                </a:lnSpc>
                <a:spcBef>
                  <a:spcPts val="0"/>
                </a:spcBef>
                <a:spcAft>
                  <a:spcPts val="0"/>
                </a:spcAft>
                <a:buClrTx/>
                <a:buSzTx/>
                <a:buFontTx/>
                <a:buNone/>
                <a:tabLst/>
                <a:defRPr/>
              </a:pPr>
              <a:t>‹#›</a:t>
            </a:fld>
            <a:endParaRPr kumimoji="0" lang="en-US" sz="743" b="0" i="0" u="none" strike="noStrike" kern="1200" cap="none" spc="0" normalizeH="0" baseline="0" noProof="0">
              <a:ln>
                <a:noFill/>
              </a:ln>
              <a:solidFill>
                <a:srgbClr val="96968C"/>
              </a:solidFill>
              <a:effectLst/>
              <a:uLnTx/>
              <a:uFillTx/>
              <a:latin typeface="Graphik Medium" panose="020B0503030202060203" pitchFamily="34" charset="77"/>
              <a:ea typeface="+mn-ea"/>
              <a:cs typeface="+mn-cs"/>
            </a:endParaRPr>
          </a:p>
        </p:txBody>
      </p:sp>
    </p:spTree>
    <p:extLst>
      <p:ext uri="{BB962C8B-B14F-4D97-AF65-F5344CB8AC3E}">
        <p14:creationId xmlns:p14="http://schemas.microsoft.com/office/powerpoint/2010/main" val="21049814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lgn="l" defTabSz="849328" rtl="0" eaLnBrk="1" latinLnBrk="0" hangingPunct="1">
        <a:lnSpc>
          <a:spcPct val="90000"/>
        </a:lnSpc>
        <a:spcBef>
          <a:spcPct val="0"/>
        </a:spcBef>
        <a:buNone/>
        <a:defRPr sz="4088" kern="1200">
          <a:solidFill>
            <a:schemeClr val="tx1"/>
          </a:solidFill>
          <a:latin typeface="+mj-lt"/>
          <a:ea typeface="+mj-ea"/>
          <a:cs typeface="+mj-cs"/>
        </a:defRPr>
      </a:lvl1pPr>
    </p:titleStyle>
    <p:bodyStyle>
      <a:lvl1pPr marL="212332" indent="-212332" algn="l" defTabSz="849328" rtl="0" eaLnBrk="1" latinLnBrk="0" hangingPunct="1">
        <a:lnSpc>
          <a:spcPct val="90000"/>
        </a:lnSpc>
        <a:spcBef>
          <a:spcPts val="929"/>
        </a:spcBef>
        <a:buFont typeface="Arial" panose="020B0604020202020204" pitchFamily="34" charset="0"/>
        <a:buChar char="•"/>
        <a:defRPr sz="2601" kern="1200">
          <a:solidFill>
            <a:schemeClr val="tx1"/>
          </a:solidFill>
          <a:latin typeface="+mn-lt"/>
          <a:ea typeface="+mn-ea"/>
          <a:cs typeface="+mn-cs"/>
        </a:defRPr>
      </a:lvl1pPr>
      <a:lvl2pPr marL="636996" indent="-212332" algn="l" defTabSz="849328" rtl="0" eaLnBrk="1" latinLnBrk="0" hangingPunct="1">
        <a:lnSpc>
          <a:spcPct val="90000"/>
        </a:lnSpc>
        <a:spcBef>
          <a:spcPts val="464"/>
        </a:spcBef>
        <a:buFont typeface="Arial" panose="020B0604020202020204" pitchFamily="34" charset="0"/>
        <a:buChar char="•"/>
        <a:defRPr sz="2229" kern="1200">
          <a:solidFill>
            <a:schemeClr val="tx1"/>
          </a:solidFill>
          <a:latin typeface="+mn-lt"/>
          <a:ea typeface="+mn-ea"/>
          <a:cs typeface="+mn-cs"/>
        </a:defRPr>
      </a:lvl2pPr>
      <a:lvl3pPr marL="1061660" indent="-212332" algn="l" defTabSz="849328" rtl="0" eaLnBrk="1" latinLnBrk="0" hangingPunct="1">
        <a:lnSpc>
          <a:spcPct val="90000"/>
        </a:lnSpc>
        <a:spcBef>
          <a:spcPts val="464"/>
        </a:spcBef>
        <a:buFont typeface="Arial" panose="020B0604020202020204" pitchFamily="34" charset="0"/>
        <a:buChar char="•"/>
        <a:defRPr sz="1858" kern="1200">
          <a:solidFill>
            <a:schemeClr val="tx1"/>
          </a:solidFill>
          <a:latin typeface="+mn-lt"/>
          <a:ea typeface="+mn-ea"/>
          <a:cs typeface="+mn-cs"/>
        </a:defRPr>
      </a:lvl3pPr>
      <a:lvl4pPr marL="1486323"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4pPr>
      <a:lvl5pPr marL="1910987"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5pPr>
      <a:lvl6pPr marL="2335651"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6pPr>
      <a:lvl7pPr marL="2760315"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7pPr>
      <a:lvl8pPr marL="3184978"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8pPr>
      <a:lvl9pPr marL="3609642"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9pPr>
    </p:bodyStyle>
    <p:otherStyle>
      <a:defPPr>
        <a:defRPr lang="en-US"/>
      </a:defPPr>
      <a:lvl1pPr marL="0" algn="l" defTabSz="849328" rtl="0" eaLnBrk="1" latinLnBrk="0" hangingPunct="1">
        <a:defRPr sz="1672" kern="1200">
          <a:solidFill>
            <a:schemeClr val="tx1"/>
          </a:solidFill>
          <a:latin typeface="+mn-lt"/>
          <a:ea typeface="+mn-ea"/>
          <a:cs typeface="+mn-cs"/>
        </a:defRPr>
      </a:lvl1pPr>
      <a:lvl2pPr marL="424664" algn="l" defTabSz="849328" rtl="0" eaLnBrk="1" latinLnBrk="0" hangingPunct="1">
        <a:defRPr sz="1672" kern="1200">
          <a:solidFill>
            <a:schemeClr val="tx1"/>
          </a:solidFill>
          <a:latin typeface="+mn-lt"/>
          <a:ea typeface="+mn-ea"/>
          <a:cs typeface="+mn-cs"/>
        </a:defRPr>
      </a:lvl2pPr>
      <a:lvl3pPr marL="849328" algn="l" defTabSz="849328" rtl="0" eaLnBrk="1" latinLnBrk="0" hangingPunct="1">
        <a:defRPr sz="1672" kern="1200">
          <a:solidFill>
            <a:schemeClr val="tx1"/>
          </a:solidFill>
          <a:latin typeface="+mn-lt"/>
          <a:ea typeface="+mn-ea"/>
          <a:cs typeface="+mn-cs"/>
        </a:defRPr>
      </a:lvl3pPr>
      <a:lvl4pPr marL="1273992" algn="l" defTabSz="849328" rtl="0" eaLnBrk="1" latinLnBrk="0" hangingPunct="1">
        <a:defRPr sz="1672" kern="1200">
          <a:solidFill>
            <a:schemeClr val="tx1"/>
          </a:solidFill>
          <a:latin typeface="+mn-lt"/>
          <a:ea typeface="+mn-ea"/>
          <a:cs typeface="+mn-cs"/>
        </a:defRPr>
      </a:lvl4pPr>
      <a:lvl5pPr marL="1698655" algn="l" defTabSz="849328" rtl="0" eaLnBrk="1" latinLnBrk="0" hangingPunct="1">
        <a:defRPr sz="1672" kern="1200">
          <a:solidFill>
            <a:schemeClr val="tx1"/>
          </a:solidFill>
          <a:latin typeface="+mn-lt"/>
          <a:ea typeface="+mn-ea"/>
          <a:cs typeface="+mn-cs"/>
        </a:defRPr>
      </a:lvl5pPr>
      <a:lvl6pPr marL="2123319" algn="l" defTabSz="849328" rtl="0" eaLnBrk="1" latinLnBrk="0" hangingPunct="1">
        <a:defRPr sz="1672" kern="1200">
          <a:solidFill>
            <a:schemeClr val="tx1"/>
          </a:solidFill>
          <a:latin typeface="+mn-lt"/>
          <a:ea typeface="+mn-ea"/>
          <a:cs typeface="+mn-cs"/>
        </a:defRPr>
      </a:lvl6pPr>
      <a:lvl7pPr marL="2547983" algn="l" defTabSz="849328" rtl="0" eaLnBrk="1" latinLnBrk="0" hangingPunct="1">
        <a:defRPr sz="1672" kern="1200">
          <a:solidFill>
            <a:schemeClr val="tx1"/>
          </a:solidFill>
          <a:latin typeface="+mn-lt"/>
          <a:ea typeface="+mn-ea"/>
          <a:cs typeface="+mn-cs"/>
        </a:defRPr>
      </a:lvl7pPr>
      <a:lvl8pPr marL="2972646" algn="l" defTabSz="849328" rtl="0" eaLnBrk="1" latinLnBrk="0" hangingPunct="1">
        <a:defRPr sz="1672" kern="1200">
          <a:solidFill>
            <a:schemeClr val="tx1"/>
          </a:solidFill>
          <a:latin typeface="+mn-lt"/>
          <a:ea typeface="+mn-ea"/>
          <a:cs typeface="+mn-cs"/>
        </a:defRPr>
      </a:lvl8pPr>
      <a:lvl9pPr marL="3397310" algn="l" defTabSz="849328" rtl="0" eaLnBrk="1" latinLnBrk="0" hangingPunct="1">
        <a:defRPr sz="1672"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81">
          <p15:clr>
            <a:srgbClr val="F26B43"/>
          </p15:clr>
        </p15:guide>
        <p15:guide id="2" pos="360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772886607"/>
      </p:ext>
    </p:extLst>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udeshRPatil20/Agentic-Ai-Resume-builder" TargetMode="External"/><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hyperlink" Target="https://agentic-ai-resume-builder.streamlit.app/"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hyperlink" Target="https://www.youtube.com/watch?v=RRHHwmlU9do" TargetMode="External"/><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95AAD14-DF38-9B8A-07AF-02BF5753CBD0}"/>
              </a:ext>
            </a:extLst>
          </p:cNvPr>
          <p:cNvSpPr>
            <a:spLocks noGrp="1"/>
          </p:cNvSpPr>
          <p:nvPr>
            <p:ph type="body" sz="quarter" idx="10"/>
          </p:nvPr>
        </p:nvSpPr>
        <p:spPr>
          <a:xfrm>
            <a:off x="629634" y="2194560"/>
            <a:ext cx="6408782" cy="1920240"/>
          </a:xfrm>
        </p:spPr>
        <p:txBody>
          <a:bodyPr/>
          <a:lstStyle/>
          <a:p>
            <a:r>
              <a:rPr lang="en-US" sz="5400" b="0" i="0" u="none" strike="noStrike" cap="none" dirty="0" err="1">
                <a:effectLst/>
                <a:latin typeface="+mn-lt"/>
                <a:ea typeface="+mn-ea"/>
                <a:cs typeface="+mn-cs"/>
                <a:sym typeface="Arial"/>
              </a:rPr>
              <a:t>JobMatch</a:t>
            </a:r>
            <a:r>
              <a:rPr lang="en-US" sz="5400" b="0" i="0" u="none" strike="noStrike" cap="none" dirty="0">
                <a:effectLst/>
                <a:latin typeface="+mn-lt"/>
                <a:ea typeface="+mn-ea"/>
                <a:cs typeface="+mn-cs"/>
                <a:sym typeface="Arial"/>
              </a:rPr>
              <a:t> AI: Smart Resume Generator with ATS Optimization</a:t>
            </a:r>
          </a:p>
        </p:txBody>
      </p:sp>
    </p:spTree>
    <p:extLst>
      <p:ext uri="{BB962C8B-B14F-4D97-AF65-F5344CB8AC3E}">
        <p14:creationId xmlns:p14="http://schemas.microsoft.com/office/powerpoint/2010/main" val="379444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Graphik" panose="020B0503030202060203" pitchFamily="34" charset="0"/>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References/Other details</a:t>
            </a:r>
          </a:p>
        </p:txBody>
      </p:sp>
      <p:sp>
        <p:nvSpPr>
          <p:cNvPr id="6" name="TextBox 5">
            <a:extLst>
              <a:ext uri="{FF2B5EF4-FFF2-40B4-BE49-F238E27FC236}">
                <a16:creationId xmlns:a16="http://schemas.microsoft.com/office/drawing/2014/main" id="{CD4D4913-6876-C71C-DF11-2A683D420355}"/>
              </a:ext>
            </a:extLst>
          </p:cNvPr>
          <p:cNvSpPr txBox="1"/>
          <p:nvPr/>
        </p:nvSpPr>
        <p:spPr>
          <a:xfrm>
            <a:off x="323868" y="1127948"/>
            <a:ext cx="10277061" cy="646331"/>
          </a:xfrm>
          <a:prstGeom prst="rect">
            <a:avLst/>
          </a:prstGeom>
          <a:noFill/>
        </p:spPr>
        <p:txBody>
          <a:bodyPr wrap="square">
            <a:spAutoFit/>
          </a:bodyPr>
          <a:lstStyle/>
          <a:p>
            <a:r>
              <a:rPr lang="en-IN" dirty="0">
                <a:hlinkClick r:id="rId3"/>
              </a:rPr>
              <a:t>https://github.com/SudeshRPatil20/Agentic-Ai-Resume-builder</a:t>
            </a:r>
            <a:endParaRPr lang="en-IN" dirty="0"/>
          </a:p>
          <a:p>
            <a:endParaRPr lang="en-IN" dirty="0"/>
          </a:p>
        </p:txBody>
      </p:sp>
      <p:sp>
        <p:nvSpPr>
          <p:cNvPr id="8" name="TextBox 7">
            <a:extLst>
              <a:ext uri="{FF2B5EF4-FFF2-40B4-BE49-F238E27FC236}">
                <a16:creationId xmlns:a16="http://schemas.microsoft.com/office/drawing/2014/main" id="{69CDC729-8967-A3AB-E049-F906F193AFCD}"/>
              </a:ext>
            </a:extLst>
          </p:cNvPr>
          <p:cNvSpPr txBox="1"/>
          <p:nvPr/>
        </p:nvSpPr>
        <p:spPr>
          <a:xfrm>
            <a:off x="323868" y="1974759"/>
            <a:ext cx="8666921" cy="1200329"/>
          </a:xfrm>
          <a:prstGeom prst="rect">
            <a:avLst/>
          </a:prstGeom>
          <a:noFill/>
        </p:spPr>
        <p:txBody>
          <a:bodyPr wrap="square">
            <a:spAutoFit/>
          </a:bodyPr>
          <a:lstStyle/>
          <a:p>
            <a:r>
              <a:rPr lang="en-IN" b="1" dirty="0">
                <a:hlinkClick r:id="rId4">
                  <a:extLst>
                    <a:ext uri="{A12FA001-AC4F-418D-AE19-62706E023703}">
                      <ahyp:hlinkClr xmlns:ahyp="http://schemas.microsoft.com/office/drawing/2018/hyperlinkcolor" val="tx"/>
                    </a:ext>
                  </a:extLst>
                </a:hlinkClick>
              </a:rPr>
              <a:t>Demo Link:-</a:t>
            </a:r>
          </a:p>
          <a:p>
            <a:endParaRPr lang="en-IN" dirty="0">
              <a:solidFill>
                <a:srgbClr val="0097A7"/>
              </a:solidFill>
              <a:hlinkClick r:id="rId4">
                <a:extLst>
                  <a:ext uri="{A12FA001-AC4F-418D-AE19-62706E023703}">
                    <ahyp:hlinkClr xmlns:ahyp="http://schemas.microsoft.com/office/drawing/2018/hyperlinkcolor" val="tx"/>
                  </a:ext>
                </a:extLst>
              </a:hlinkClick>
            </a:endParaRPr>
          </a:p>
          <a:p>
            <a:r>
              <a:rPr lang="en-IN" dirty="0">
                <a:solidFill>
                  <a:srgbClr val="0097A7"/>
                </a:solidFill>
                <a:hlinkClick r:id="rId4">
                  <a:extLst>
                    <a:ext uri="{A12FA001-AC4F-418D-AE19-62706E023703}">
                      <ahyp:hlinkClr xmlns:ahyp="http://schemas.microsoft.com/office/drawing/2018/hyperlinkcolor" val="tx"/>
                    </a:ext>
                  </a:extLst>
                </a:hlinkClick>
              </a:rPr>
              <a:t>https://agentic-ai-resume-builder.streamlit.app/</a:t>
            </a:r>
            <a:endParaRPr lang="en-IN" dirty="0"/>
          </a:p>
          <a:p>
            <a:endParaRPr lang="en-IN" dirty="0"/>
          </a:p>
        </p:txBody>
      </p:sp>
    </p:spTree>
    <p:extLst>
      <p:ext uri="{BB962C8B-B14F-4D97-AF65-F5344CB8AC3E}">
        <p14:creationId xmlns:p14="http://schemas.microsoft.com/office/powerpoint/2010/main" val="4123678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1016"/>
        </a:solidFill>
        <a:effectLst/>
      </p:bgPr>
    </p:bg>
    <p:spTree>
      <p:nvGrpSpPr>
        <p:cNvPr id="1" name="Shape 139"/>
        <p:cNvGrpSpPr/>
        <p:nvPr/>
      </p:nvGrpSpPr>
      <p:grpSpPr>
        <a:xfrm>
          <a:off x="0" y="0"/>
          <a:ext cx="0" cy="0"/>
          <a:chOff x="0" y="0"/>
          <a:chExt cx="0" cy="0"/>
        </a:xfrm>
      </p:grpSpPr>
      <p:pic>
        <p:nvPicPr>
          <p:cNvPr id="140" name="Google Shape;140;p24" descr="5.png"/>
          <p:cNvPicPr preferRelativeResize="0"/>
          <p:nvPr/>
        </p:nvPicPr>
        <p:blipFill rotWithShape="1">
          <a:blip r:embed="rId3">
            <a:alphaModFix/>
          </a:blip>
          <a:srcRect l="37699" t="55828" r="25355"/>
          <a:stretch/>
        </p:blipFill>
        <p:spPr>
          <a:xfrm>
            <a:off x="-18005" y="-13189"/>
            <a:ext cx="5881517" cy="3955604"/>
          </a:xfrm>
          <a:prstGeom prst="rect">
            <a:avLst/>
          </a:prstGeom>
          <a:noFill/>
          <a:ln>
            <a:noFill/>
          </a:ln>
        </p:spPr>
      </p:pic>
      <p:pic>
        <p:nvPicPr>
          <p:cNvPr id="141" name="Google Shape;141;p24" descr="5.png"/>
          <p:cNvPicPr preferRelativeResize="0"/>
          <p:nvPr/>
        </p:nvPicPr>
        <p:blipFill rotWithShape="1">
          <a:blip r:embed="rId3">
            <a:alphaModFix amt="55980"/>
          </a:blip>
          <a:srcRect l="12849" r="46909" b="51453"/>
          <a:stretch/>
        </p:blipFill>
        <p:spPr>
          <a:xfrm>
            <a:off x="5267499" y="2166593"/>
            <a:ext cx="6914227" cy="4691927"/>
          </a:xfrm>
          <a:prstGeom prst="rect">
            <a:avLst/>
          </a:prstGeom>
          <a:noFill/>
          <a:ln>
            <a:noFill/>
          </a:ln>
        </p:spPr>
      </p:pic>
      <p:sp>
        <p:nvSpPr>
          <p:cNvPr id="143" name="Google Shape;143;p24"/>
          <p:cNvSpPr txBox="1"/>
          <p:nvPr/>
        </p:nvSpPr>
        <p:spPr>
          <a:xfrm>
            <a:off x="1325000" y="2166600"/>
            <a:ext cx="4850000" cy="1019200"/>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7333" kern="0" dirty="0">
                <a:solidFill>
                  <a:srgbClr val="FFFFFF"/>
                </a:solidFill>
                <a:latin typeface="Graphik" panose="020B0503030202060203" pitchFamily="34" charset="0"/>
                <a:ea typeface="Google Sans SemiBold"/>
                <a:cs typeface="Google Sans SemiBold"/>
                <a:sym typeface="Google Sans SemiBold"/>
              </a:rPr>
              <a:t>Thank You</a:t>
            </a:r>
            <a:endParaRPr sz="2933" kern="0" dirty="0">
              <a:solidFill>
                <a:srgbClr val="FFFFFF"/>
              </a:solidFill>
              <a:latin typeface="Graphik" panose="020B0503030202060203" pitchFamily="34" charset="0"/>
              <a:ea typeface="Google Sans SemiBold"/>
              <a:cs typeface="Google Sans SemiBold"/>
              <a:sym typeface="Google Sans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6" name="Google Shape;66;p15"/>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2400" kern="0">
              <a:solidFill>
                <a:srgbClr val="000000"/>
              </a:solidFill>
              <a:latin typeface="Graphik" panose="020B0503030202060203" pitchFamily="34" charset="0"/>
              <a:cs typeface="Arial"/>
              <a:sym typeface="Arial"/>
            </a:endParaRPr>
          </a:p>
        </p:txBody>
      </p:sp>
      <p:sp>
        <p:nvSpPr>
          <p:cNvPr id="67" name="Google Shape;67;p15"/>
          <p:cNvSpPr/>
          <p:nvPr/>
        </p:nvSpPr>
        <p:spPr>
          <a:xfrm>
            <a:off x="-16400" y="2365236"/>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2400" kern="0">
              <a:solidFill>
                <a:srgbClr val="000000"/>
              </a:solidFill>
              <a:latin typeface="Graphik" panose="020B0503030202060203" pitchFamily="34" charset="0"/>
              <a:cs typeface="Arial"/>
              <a:sym typeface="Arial"/>
            </a:endParaRPr>
          </a:p>
        </p:txBody>
      </p:sp>
      <p:pic>
        <p:nvPicPr>
          <p:cNvPr id="69" name="Google Shape;69;p15"/>
          <p:cNvPicPr preferRelativeResize="0"/>
          <p:nvPr/>
        </p:nvPicPr>
        <p:blipFill rotWithShape="1">
          <a:blip r:embed="rId3">
            <a:alphaModFix/>
          </a:blip>
          <a:srcRect b="86877"/>
          <a:stretch/>
        </p:blipFill>
        <p:spPr>
          <a:xfrm>
            <a:off x="1" y="0"/>
            <a:ext cx="12192004" cy="899965"/>
          </a:xfrm>
          <a:prstGeom prst="rect">
            <a:avLst/>
          </a:prstGeom>
          <a:noFill/>
          <a:ln>
            <a:noFill/>
          </a:ln>
        </p:spPr>
      </p:pic>
      <p:pic>
        <p:nvPicPr>
          <p:cNvPr id="2" name="Picture 1" descr="A bright light in the sky&#10;&#10;AI-generated content may be incorrect.">
            <a:extLst>
              <a:ext uri="{FF2B5EF4-FFF2-40B4-BE49-F238E27FC236}">
                <a16:creationId xmlns:a16="http://schemas.microsoft.com/office/drawing/2014/main" id="{FE4E1242-A2E1-CE79-930C-1CDFA98340C4}"/>
              </a:ext>
            </a:extLst>
          </p:cNvPr>
          <p:cNvPicPr>
            <a:picLocks noChangeAspect="1"/>
          </p:cNvPicPr>
          <p:nvPr/>
        </p:nvPicPr>
        <p:blipFill>
          <a:blip r:embed="rId4"/>
          <a:stretch>
            <a:fillRect/>
          </a:stretch>
        </p:blipFill>
        <p:spPr>
          <a:xfrm>
            <a:off x="0" y="0"/>
            <a:ext cx="12192000" cy="2370667"/>
          </a:xfrm>
          <a:prstGeom prst="rect">
            <a:avLst/>
          </a:prstGeom>
        </p:spPr>
      </p:pic>
      <p:sp>
        <p:nvSpPr>
          <p:cNvPr id="13" name="Rectangle 12">
            <a:extLst>
              <a:ext uri="{FF2B5EF4-FFF2-40B4-BE49-F238E27FC236}">
                <a16:creationId xmlns:a16="http://schemas.microsoft.com/office/drawing/2014/main" id="{E8A4F854-78AF-BC25-0565-685458E792EF}"/>
              </a:ext>
            </a:extLst>
          </p:cNvPr>
          <p:cNvSpPr/>
          <p:nvPr/>
        </p:nvSpPr>
        <p:spPr>
          <a:xfrm>
            <a:off x="924152" y="4315279"/>
            <a:ext cx="1443661" cy="14713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phik"/>
              <a:ea typeface="+mn-ea"/>
              <a:cs typeface="+mn-cs"/>
            </a:endParaRPr>
          </a:p>
        </p:txBody>
      </p:sp>
      <p:sp>
        <p:nvSpPr>
          <p:cNvPr id="15" name="Text Placeholder 27">
            <a:extLst>
              <a:ext uri="{FF2B5EF4-FFF2-40B4-BE49-F238E27FC236}">
                <a16:creationId xmlns:a16="http://schemas.microsoft.com/office/drawing/2014/main" id="{4E6E6483-22B8-8DE4-F4D4-3D22A89DA1A7}"/>
              </a:ext>
            </a:extLst>
          </p:cNvPr>
          <p:cNvSpPr txBox="1">
            <a:spLocks/>
          </p:cNvSpPr>
          <p:nvPr/>
        </p:nvSpPr>
        <p:spPr>
          <a:xfrm>
            <a:off x="2367814" y="3907614"/>
            <a:ext cx="3827192" cy="811161"/>
          </a:xfrm>
          <a:prstGeom prst="rect">
            <a:avLst/>
          </a:prstGeom>
        </p:spPr>
        <p:txBody>
          <a:bodyPr vert="horz" lIns="0" tIns="0" rIns="0" bIns="0" rtlCol="0" anchor="b">
            <a:noAutofit/>
          </a:bodyPr>
          <a:lstStyle>
            <a:lvl1pPr marL="0" indent="0" algn="l" defTabSz="914377" rtl="0" eaLnBrk="1" latinLnBrk="0" hangingPunct="1">
              <a:lnSpc>
                <a:spcPct val="90000"/>
              </a:lnSpc>
              <a:spcBef>
                <a:spcPts val="1200"/>
              </a:spcBef>
              <a:spcAft>
                <a:spcPts val="1200"/>
              </a:spcAft>
              <a:buFont typeface="Arial" panose="020B0604020202020204" pitchFamily="34" charset="0"/>
              <a:buNone/>
              <a:defRPr lang="en-US" sz="3600" b="1" kern="1200" cap="none" baseline="0" dirty="0" smtClean="0">
                <a:solidFill>
                  <a:srgbClr val="A100FF"/>
                </a:solidFill>
                <a:latin typeface="+mj-lt"/>
                <a:ea typeface="+mn-ea"/>
                <a:cs typeface="+mn-cs"/>
              </a:defRPr>
            </a:lvl1pPr>
            <a:lvl2pPr marL="0" indent="0" algn="l" defTabSz="914377" rtl="0" eaLnBrk="1" latinLnBrk="0" hangingPunct="1">
              <a:lnSpc>
                <a:spcPct val="90000"/>
              </a:lnSpc>
              <a:spcBef>
                <a:spcPts val="1200"/>
              </a:spcBef>
              <a:spcAft>
                <a:spcPts val="1200"/>
              </a:spcAft>
              <a:buFont typeface="Arial" panose="020B0604020202020204" pitchFamily="34" charset="0"/>
              <a:buNone/>
              <a:defRPr sz="2200" kern="1200">
                <a:solidFill>
                  <a:schemeClr val="tx1"/>
                </a:solidFill>
                <a:latin typeface="+mn-lt"/>
                <a:ea typeface="+mn-ea"/>
                <a:cs typeface="+mn-cs"/>
              </a:defRPr>
            </a:lvl2pPr>
            <a:lvl3pPr marL="180975" indent="-180975" algn="l" defTabSz="914377" rtl="0" eaLnBrk="1" latinLnBrk="0" hangingPunct="1">
              <a:lnSpc>
                <a:spcPct val="90000"/>
              </a:lnSpc>
              <a:spcBef>
                <a:spcPts val="1200"/>
              </a:spcBef>
              <a:spcAft>
                <a:spcPts val="1200"/>
              </a:spcAft>
              <a:buFont typeface="Arial" panose="020B0604020202020204" pitchFamily="34" charset="0"/>
              <a:buChar char="•"/>
              <a:defRPr sz="1800" kern="1200">
                <a:solidFill>
                  <a:schemeClr val="tx1"/>
                </a:solidFill>
                <a:latin typeface="+mn-lt"/>
                <a:ea typeface="+mn-ea"/>
                <a:cs typeface="+mn-cs"/>
              </a:defRPr>
            </a:lvl3pPr>
            <a:lvl4pPr marL="173034" indent="-169858" algn="l" defTabSz="914377" rtl="0" eaLnBrk="1" latinLnBrk="0" hangingPunct="1">
              <a:lnSpc>
                <a:spcPct val="110000"/>
              </a:lnSpc>
              <a:spcBef>
                <a:spcPts val="0"/>
              </a:spcBef>
              <a:spcAft>
                <a:spcPts val="0"/>
              </a:spcAft>
              <a:buFont typeface="Arial" panose="020B0604020202020204" pitchFamily="34" charset="0"/>
              <a:buChar char="•"/>
              <a:defRPr sz="1800" kern="1200">
                <a:solidFill>
                  <a:schemeClr val="tx1"/>
                </a:solidFill>
                <a:latin typeface="+mn-lt"/>
                <a:ea typeface="+mn-ea"/>
                <a:cs typeface="+mn-cs"/>
              </a:defRPr>
            </a:lvl4pPr>
            <a:lvl5pPr marL="346066" indent="-177796" algn="l" defTabSz="914377" rtl="0" eaLnBrk="1" latinLnBrk="0" hangingPunct="1">
              <a:lnSpc>
                <a:spcPct val="110000"/>
              </a:lnSpc>
              <a:spcBef>
                <a:spcPts val="0"/>
              </a:spcBef>
              <a:spcAft>
                <a:spcPts val="0"/>
              </a:spcAft>
              <a:buFont typeface="Graphik" panose="020B0503030202060203" pitchFamily="34" charset="0"/>
              <a:buChar char="–"/>
              <a:defRPr sz="1400" kern="1200">
                <a:solidFill>
                  <a:schemeClr val="tx1"/>
                </a:solidFill>
                <a:latin typeface="+mn-lt"/>
                <a:ea typeface="+mn-ea"/>
                <a:cs typeface="+mn-cs"/>
              </a:defRPr>
            </a:lvl5pPr>
            <a:lvl6pPr marL="512750" indent="-173034" algn="l" defTabSz="914377"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0" indent="0" algn="l" defTabSz="914377" rtl="0" eaLnBrk="1" latinLnBrk="0" hangingPunct="1">
              <a:lnSpc>
                <a:spcPct val="90000"/>
              </a:lnSpc>
              <a:spcBef>
                <a:spcPts val="800"/>
              </a:spcBef>
              <a:buFont typeface="Arial" panose="020B0604020202020204" pitchFamily="34" charset="0"/>
              <a:buNone/>
              <a:defRPr sz="1200" b="1" kern="1200" cap="all" baseline="0">
                <a:solidFill>
                  <a:schemeClr val="tx1"/>
                </a:solidFill>
                <a:latin typeface="+mj-lt"/>
                <a:ea typeface="+mn-ea"/>
                <a:cs typeface="+mn-cs"/>
              </a:defRPr>
            </a:lvl7pPr>
            <a:lvl8pPr marL="0" indent="0" algn="l" defTabSz="914377" rtl="0" eaLnBrk="1" latinLnBrk="0" hangingPunct="1">
              <a:lnSpc>
                <a:spcPct val="100000"/>
              </a:lnSpc>
              <a:spcBef>
                <a:spcPts val="0"/>
              </a:spcBef>
              <a:spcAft>
                <a:spcPts val="800"/>
              </a:spcAft>
              <a:buFont typeface="Arial" panose="020B0604020202020204" pitchFamily="34" charset="0"/>
              <a:buNone/>
              <a:defRPr sz="1800" kern="1200" baseline="0">
                <a:solidFill>
                  <a:schemeClr val="tx1"/>
                </a:solidFill>
                <a:latin typeface="+mn-lt"/>
                <a:ea typeface="+mn-ea"/>
                <a:cs typeface="+mn-cs"/>
              </a:defRPr>
            </a:lvl8pPr>
            <a:lvl9pPr marL="0" indent="0" algn="l" defTabSz="914377" rtl="0" eaLnBrk="1" latinLnBrk="0" hangingPunct="1">
              <a:lnSpc>
                <a:spcPct val="110000"/>
              </a:lnSpc>
              <a:spcBef>
                <a:spcPts val="0"/>
              </a:spcBef>
              <a:spcAft>
                <a:spcPts val="600"/>
              </a:spcAft>
              <a:buFont typeface="Arial" panose="020B0604020202020204" pitchFamily="34" charset="0"/>
              <a:buNone/>
              <a:defRPr sz="12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200"/>
              </a:spcBef>
              <a:spcAft>
                <a:spcPts val="1200"/>
              </a:spcAft>
              <a:buClrTx/>
              <a:buSzTx/>
              <a:buFont typeface="Arial" panose="020B0604020202020204" pitchFamily="34" charset="0"/>
              <a:buNone/>
              <a:tabLst/>
              <a:defRPr/>
            </a:pPr>
            <a:r>
              <a:rPr lang="en-GB" sz="2000" dirty="0">
                <a:latin typeface="Graphik"/>
              </a:rPr>
              <a:t>Sudesh Patil</a:t>
            </a:r>
            <a:r>
              <a:rPr kumimoji="0" lang="en-GB" sz="2000" b="1" i="0" u="none" strike="noStrike" kern="1200" cap="none" spc="0" normalizeH="0" baseline="0" noProof="0" dirty="0">
                <a:ln>
                  <a:noFill/>
                </a:ln>
                <a:solidFill>
                  <a:srgbClr val="A100FF"/>
                </a:solidFill>
                <a:effectLst/>
                <a:uLnTx/>
                <a:uFillTx/>
                <a:latin typeface="Graphik"/>
                <a:ea typeface="+mn-ea"/>
                <a:cs typeface="+mn-cs"/>
              </a:rPr>
              <a:t> (Team Leader)</a:t>
            </a:r>
          </a:p>
        </p:txBody>
      </p:sp>
      <p:sp>
        <p:nvSpPr>
          <p:cNvPr id="16" name="Rectangle 15">
            <a:extLst>
              <a:ext uri="{FF2B5EF4-FFF2-40B4-BE49-F238E27FC236}">
                <a16:creationId xmlns:a16="http://schemas.microsoft.com/office/drawing/2014/main" id="{14EEB873-68EC-21FA-6C9C-02DF57531577}"/>
              </a:ext>
            </a:extLst>
          </p:cNvPr>
          <p:cNvSpPr/>
          <p:nvPr/>
        </p:nvSpPr>
        <p:spPr>
          <a:xfrm>
            <a:off x="6630036" y="4315279"/>
            <a:ext cx="1481237" cy="14713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Graphik"/>
                <a:ea typeface="+mn-ea"/>
                <a:cs typeface="+mn-cs"/>
              </a:rPr>
              <a:t>Photo</a:t>
            </a:r>
          </a:p>
        </p:txBody>
      </p:sp>
      <p:cxnSp>
        <p:nvCxnSpPr>
          <p:cNvPr id="18" name="Straight Connector 17">
            <a:extLst>
              <a:ext uri="{FF2B5EF4-FFF2-40B4-BE49-F238E27FC236}">
                <a16:creationId xmlns:a16="http://schemas.microsoft.com/office/drawing/2014/main" id="{10E780D7-8359-373C-8C58-C27EB0044A3A}"/>
              </a:ext>
            </a:extLst>
          </p:cNvPr>
          <p:cNvCxnSpPr/>
          <p:nvPr/>
        </p:nvCxnSpPr>
        <p:spPr>
          <a:xfrm>
            <a:off x="2694666" y="4818998"/>
            <a:ext cx="1718008"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27">
            <a:extLst>
              <a:ext uri="{FF2B5EF4-FFF2-40B4-BE49-F238E27FC236}">
                <a16:creationId xmlns:a16="http://schemas.microsoft.com/office/drawing/2014/main" id="{D04596E6-8892-485C-27A3-05953A7C9A22}"/>
              </a:ext>
            </a:extLst>
          </p:cNvPr>
          <p:cNvSpPr txBox="1">
            <a:spLocks/>
          </p:cNvSpPr>
          <p:nvPr/>
        </p:nvSpPr>
        <p:spPr>
          <a:xfrm>
            <a:off x="8366900" y="3907614"/>
            <a:ext cx="3177007" cy="811161"/>
          </a:xfrm>
          <a:prstGeom prst="rect">
            <a:avLst/>
          </a:prstGeom>
        </p:spPr>
        <p:txBody>
          <a:bodyPr vert="horz" lIns="0" tIns="0" rIns="0" bIns="0" rtlCol="0" anchor="b">
            <a:noAutofit/>
          </a:bodyPr>
          <a:lstStyle>
            <a:lvl1pPr marL="0" indent="0" algn="l" defTabSz="914377" rtl="0" eaLnBrk="1" latinLnBrk="0" hangingPunct="1">
              <a:lnSpc>
                <a:spcPct val="90000"/>
              </a:lnSpc>
              <a:spcBef>
                <a:spcPts val="1200"/>
              </a:spcBef>
              <a:spcAft>
                <a:spcPts val="1200"/>
              </a:spcAft>
              <a:buFont typeface="Arial" panose="020B0604020202020204" pitchFamily="34" charset="0"/>
              <a:buNone/>
              <a:defRPr lang="en-US" sz="3600" b="1" kern="1200" cap="none" baseline="0" dirty="0" smtClean="0">
                <a:solidFill>
                  <a:srgbClr val="A100FF"/>
                </a:solidFill>
                <a:latin typeface="+mj-lt"/>
                <a:ea typeface="+mn-ea"/>
                <a:cs typeface="+mn-cs"/>
              </a:defRPr>
            </a:lvl1pPr>
            <a:lvl2pPr marL="0" indent="0" algn="l" defTabSz="914377" rtl="0" eaLnBrk="1" latinLnBrk="0" hangingPunct="1">
              <a:lnSpc>
                <a:spcPct val="90000"/>
              </a:lnSpc>
              <a:spcBef>
                <a:spcPts val="1200"/>
              </a:spcBef>
              <a:spcAft>
                <a:spcPts val="1200"/>
              </a:spcAft>
              <a:buFont typeface="Arial" panose="020B0604020202020204" pitchFamily="34" charset="0"/>
              <a:buNone/>
              <a:defRPr sz="2200" kern="1200">
                <a:solidFill>
                  <a:schemeClr val="tx1"/>
                </a:solidFill>
                <a:latin typeface="+mn-lt"/>
                <a:ea typeface="+mn-ea"/>
                <a:cs typeface="+mn-cs"/>
              </a:defRPr>
            </a:lvl2pPr>
            <a:lvl3pPr marL="180975" indent="-180975" algn="l" defTabSz="914377" rtl="0" eaLnBrk="1" latinLnBrk="0" hangingPunct="1">
              <a:lnSpc>
                <a:spcPct val="90000"/>
              </a:lnSpc>
              <a:spcBef>
                <a:spcPts val="1200"/>
              </a:spcBef>
              <a:spcAft>
                <a:spcPts val="1200"/>
              </a:spcAft>
              <a:buFont typeface="Arial" panose="020B0604020202020204" pitchFamily="34" charset="0"/>
              <a:buChar char="•"/>
              <a:defRPr sz="1800" kern="1200">
                <a:solidFill>
                  <a:schemeClr val="tx1"/>
                </a:solidFill>
                <a:latin typeface="+mn-lt"/>
                <a:ea typeface="+mn-ea"/>
                <a:cs typeface="+mn-cs"/>
              </a:defRPr>
            </a:lvl3pPr>
            <a:lvl4pPr marL="173034" indent="-169858" algn="l" defTabSz="914377" rtl="0" eaLnBrk="1" latinLnBrk="0" hangingPunct="1">
              <a:lnSpc>
                <a:spcPct val="110000"/>
              </a:lnSpc>
              <a:spcBef>
                <a:spcPts val="0"/>
              </a:spcBef>
              <a:spcAft>
                <a:spcPts val="0"/>
              </a:spcAft>
              <a:buFont typeface="Arial" panose="020B0604020202020204" pitchFamily="34" charset="0"/>
              <a:buChar char="•"/>
              <a:defRPr sz="1800" kern="1200">
                <a:solidFill>
                  <a:schemeClr val="tx1"/>
                </a:solidFill>
                <a:latin typeface="+mn-lt"/>
                <a:ea typeface="+mn-ea"/>
                <a:cs typeface="+mn-cs"/>
              </a:defRPr>
            </a:lvl4pPr>
            <a:lvl5pPr marL="346066" indent="-177796" algn="l" defTabSz="914377" rtl="0" eaLnBrk="1" latinLnBrk="0" hangingPunct="1">
              <a:lnSpc>
                <a:spcPct val="110000"/>
              </a:lnSpc>
              <a:spcBef>
                <a:spcPts val="0"/>
              </a:spcBef>
              <a:spcAft>
                <a:spcPts val="0"/>
              </a:spcAft>
              <a:buFont typeface="Graphik" panose="020B0503030202060203" pitchFamily="34" charset="0"/>
              <a:buChar char="–"/>
              <a:defRPr sz="1400" kern="1200">
                <a:solidFill>
                  <a:schemeClr val="tx1"/>
                </a:solidFill>
                <a:latin typeface="+mn-lt"/>
                <a:ea typeface="+mn-ea"/>
                <a:cs typeface="+mn-cs"/>
              </a:defRPr>
            </a:lvl5pPr>
            <a:lvl6pPr marL="512750" indent="-173034" algn="l" defTabSz="914377"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0" indent="0" algn="l" defTabSz="914377" rtl="0" eaLnBrk="1" latinLnBrk="0" hangingPunct="1">
              <a:lnSpc>
                <a:spcPct val="90000"/>
              </a:lnSpc>
              <a:spcBef>
                <a:spcPts val="800"/>
              </a:spcBef>
              <a:buFont typeface="Arial" panose="020B0604020202020204" pitchFamily="34" charset="0"/>
              <a:buNone/>
              <a:defRPr sz="1200" b="1" kern="1200" cap="all" baseline="0">
                <a:solidFill>
                  <a:schemeClr val="tx1"/>
                </a:solidFill>
                <a:latin typeface="+mj-lt"/>
                <a:ea typeface="+mn-ea"/>
                <a:cs typeface="+mn-cs"/>
              </a:defRPr>
            </a:lvl7pPr>
            <a:lvl8pPr marL="0" indent="0" algn="l" defTabSz="914377" rtl="0" eaLnBrk="1" latinLnBrk="0" hangingPunct="1">
              <a:lnSpc>
                <a:spcPct val="100000"/>
              </a:lnSpc>
              <a:spcBef>
                <a:spcPts val="0"/>
              </a:spcBef>
              <a:spcAft>
                <a:spcPts val="800"/>
              </a:spcAft>
              <a:buFont typeface="Arial" panose="020B0604020202020204" pitchFamily="34" charset="0"/>
              <a:buNone/>
              <a:defRPr sz="1800" kern="1200" baseline="0">
                <a:solidFill>
                  <a:schemeClr val="tx1"/>
                </a:solidFill>
                <a:latin typeface="+mn-lt"/>
                <a:ea typeface="+mn-ea"/>
                <a:cs typeface="+mn-cs"/>
              </a:defRPr>
            </a:lvl8pPr>
            <a:lvl9pPr marL="0" indent="0" algn="l" defTabSz="914377" rtl="0" eaLnBrk="1" latinLnBrk="0" hangingPunct="1">
              <a:lnSpc>
                <a:spcPct val="110000"/>
              </a:lnSpc>
              <a:spcBef>
                <a:spcPts val="0"/>
              </a:spcBef>
              <a:spcAft>
                <a:spcPts val="600"/>
              </a:spcAft>
              <a:buFont typeface="Arial" panose="020B0604020202020204" pitchFamily="34" charset="0"/>
              <a:buNone/>
              <a:defRPr sz="12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200"/>
              </a:spcBef>
              <a:spcAft>
                <a:spcPts val="1200"/>
              </a:spcAft>
              <a:buClrTx/>
              <a:buSzTx/>
              <a:buFont typeface="Arial" panose="020B0604020202020204" pitchFamily="34" charset="0"/>
              <a:buNone/>
              <a:tabLst/>
              <a:defRPr/>
            </a:pPr>
            <a:r>
              <a:rPr lang="en-GB" sz="2000" dirty="0">
                <a:latin typeface="Graphik"/>
              </a:rPr>
              <a:t>Sudesh Patil</a:t>
            </a:r>
            <a:endParaRPr kumimoji="0" lang="en-GB" sz="2000" b="1" i="0" u="none" strike="noStrike" kern="1200" cap="none" spc="0" normalizeH="0" baseline="0" noProof="0" dirty="0">
              <a:ln>
                <a:noFill/>
              </a:ln>
              <a:solidFill>
                <a:srgbClr val="A100FF"/>
              </a:solidFill>
              <a:effectLst/>
              <a:uLnTx/>
              <a:uFillTx/>
              <a:latin typeface="Graphik"/>
              <a:ea typeface="+mn-ea"/>
              <a:cs typeface="+mn-cs"/>
            </a:endParaRPr>
          </a:p>
        </p:txBody>
      </p:sp>
      <p:sp>
        <p:nvSpPr>
          <p:cNvPr id="25" name="Title 17">
            <a:extLst>
              <a:ext uri="{FF2B5EF4-FFF2-40B4-BE49-F238E27FC236}">
                <a16:creationId xmlns:a16="http://schemas.microsoft.com/office/drawing/2014/main" id="{9240FEF2-AAA6-406E-1BEC-B220846E54E6}"/>
              </a:ext>
            </a:extLst>
          </p:cNvPr>
          <p:cNvSpPr txBox="1">
            <a:spLocks/>
          </p:cNvSpPr>
          <p:nvPr/>
        </p:nvSpPr>
        <p:spPr>
          <a:xfrm>
            <a:off x="255225" y="2867440"/>
            <a:ext cx="11430000" cy="72643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b="1" kern="0" dirty="0">
                <a:latin typeface="Graphik" panose="020B0503030202060203" pitchFamily="34" charset="0"/>
              </a:rPr>
              <a:t>Team details</a:t>
            </a:r>
            <a:endParaRPr lang="en-GB" b="1" kern="0" dirty="0">
              <a:latin typeface="Graphik" panose="020B0503030202060203" pitchFamily="34" charset="0"/>
            </a:endParaRPr>
          </a:p>
        </p:txBody>
      </p:sp>
      <p:graphicFrame>
        <p:nvGraphicFramePr>
          <p:cNvPr id="26" name="Table 2">
            <a:extLst>
              <a:ext uri="{FF2B5EF4-FFF2-40B4-BE49-F238E27FC236}">
                <a16:creationId xmlns:a16="http://schemas.microsoft.com/office/drawing/2014/main" id="{8E054308-2CF0-5FCF-1076-92BF42D93733}"/>
              </a:ext>
            </a:extLst>
          </p:cNvPr>
          <p:cNvGraphicFramePr>
            <a:graphicFrameLocks noGrp="1"/>
          </p:cNvGraphicFramePr>
          <p:nvPr>
            <p:extLst>
              <p:ext uri="{D42A27DB-BD31-4B8C-83A1-F6EECF244321}">
                <p14:modId xmlns:p14="http://schemas.microsoft.com/office/powerpoint/2010/main" val="3749876324"/>
              </p:ext>
            </p:extLst>
          </p:nvPr>
        </p:nvGraphicFramePr>
        <p:xfrm>
          <a:off x="319038" y="3342942"/>
          <a:ext cx="11617737" cy="378454"/>
        </p:xfrm>
        <a:graphic>
          <a:graphicData uri="http://schemas.openxmlformats.org/drawingml/2006/table">
            <a:tbl>
              <a:tblPr firstRow="1" bandRow="1">
                <a:tableStyleId>{D7AC3CCA-C797-4891-BE02-D94E43425B78}</a:tableStyleId>
              </a:tblPr>
              <a:tblGrid>
                <a:gridCol w="4382355">
                  <a:extLst>
                    <a:ext uri="{9D8B030D-6E8A-4147-A177-3AD203B41FA5}">
                      <a16:colId xmlns:a16="http://schemas.microsoft.com/office/drawing/2014/main" val="129918070"/>
                    </a:ext>
                  </a:extLst>
                </a:gridCol>
                <a:gridCol w="7235382">
                  <a:extLst>
                    <a:ext uri="{9D8B030D-6E8A-4147-A177-3AD203B41FA5}">
                      <a16:colId xmlns:a16="http://schemas.microsoft.com/office/drawing/2014/main" val="1188269312"/>
                    </a:ext>
                  </a:extLst>
                </a:gridCol>
              </a:tblGrid>
              <a:tr h="378454">
                <a:tc>
                  <a:txBody>
                    <a:bodyPr/>
                    <a:lstStyle/>
                    <a:p>
                      <a:r>
                        <a:rPr lang="en-US" sz="1400" dirty="0">
                          <a:solidFill>
                            <a:srgbClr val="A100FF"/>
                          </a:solidFill>
                        </a:rPr>
                        <a:t>TEAM NAME: Turbo</a:t>
                      </a:r>
                    </a:p>
                  </a:txBody>
                  <a:tcPr>
                    <a:lnL w="6350" cap="flat" cmpd="sng" algn="ctr">
                      <a:solidFill>
                        <a:schemeClr val="accent2">
                          <a:lumMod val="20000"/>
                          <a:lumOff val="80000"/>
                        </a:schemeClr>
                      </a:solidFill>
                      <a:prstDash val="solid"/>
                      <a:round/>
                      <a:headEnd type="none" w="med" len="med"/>
                      <a:tailEnd type="none" w="med" len="med"/>
                    </a:lnL>
                    <a:lnR w="6350" cap="flat" cmpd="sng" algn="ctr">
                      <a:solidFill>
                        <a:schemeClr val="accent1">
                          <a:lumMod val="20000"/>
                          <a:lumOff val="80000"/>
                        </a:schemeClr>
                      </a:solidFill>
                      <a:prstDash val="solid"/>
                      <a:round/>
                      <a:headEnd type="none" w="med" len="med"/>
                      <a:tailEnd type="none" w="med" len="med"/>
                    </a:lnR>
                    <a:lnT w="6350" cap="flat" cmpd="sng" algn="ctr">
                      <a:solidFill>
                        <a:schemeClr val="accent2">
                          <a:lumMod val="20000"/>
                          <a:lumOff val="80000"/>
                        </a:schemeClr>
                      </a:solidFill>
                      <a:prstDash val="solid"/>
                      <a:round/>
                      <a:headEnd type="none" w="med" len="med"/>
                      <a:tailEnd type="none" w="med" len="med"/>
                    </a:lnT>
                    <a:lnB w="6350" cap="flat" cmpd="sng" algn="ctr">
                      <a:solidFill>
                        <a:schemeClr val="accent1">
                          <a:lumMod val="20000"/>
                          <a:lumOff val="80000"/>
                        </a:schemeClr>
                      </a:solidFill>
                      <a:prstDash val="solid"/>
                      <a:round/>
                      <a:headEnd type="none" w="med" len="med"/>
                      <a:tailEnd type="none" w="med" len="med"/>
                    </a:lnB>
                    <a:solidFill>
                      <a:schemeClr val="bg2">
                        <a:lumMod val="20000"/>
                        <a:lumOff val="80000"/>
                      </a:schemeClr>
                    </a:solid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sz="1000" b="1" dirty="0">
                        <a:solidFill>
                          <a:srgbClr val="A100FF"/>
                        </a:solidFill>
                      </a:endParaRPr>
                    </a:p>
                  </a:txBody>
                  <a:tcPr>
                    <a:lnL w="6350" cap="flat" cmpd="sng" algn="ctr">
                      <a:solidFill>
                        <a:schemeClr val="accent1">
                          <a:lumMod val="20000"/>
                          <a:lumOff val="80000"/>
                        </a:schemeClr>
                      </a:solidFill>
                      <a:prstDash val="solid"/>
                      <a:round/>
                      <a:headEnd type="none" w="med" len="med"/>
                      <a:tailEnd type="none" w="med" len="med"/>
                    </a:lnL>
                    <a:lnR w="6350" cap="flat" cmpd="sng" algn="ctr">
                      <a:solidFill>
                        <a:schemeClr val="accent2">
                          <a:lumMod val="20000"/>
                          <a:lumOff val="80000"/>
                        </a:schemeClr>
                      </a:solidFill>
                      <a:prstDash val="solid"/>
                      <a:round/>
                      <a:headEnd type="none" w="med" len="med"/>
                      <a:tailEnd type="none" w="med" len="med"/>
                    </a:lnR>
                    <a:lnT w="6350" cap="flat" cmpd="sng" algn="ctr">
                      <a:solidFill>
                        <a:schemeClr val="accent2">
                          <a:lumMod val="20000"/>
                          <a:lumOff val="80000"/>
                        </a:schemeClr>
                      </a:solidFill>
                      <a:prstDash val="solid"/>
                      <a:round/>
                      <a:headEnd type="none" w="med" len="med"/>
                      <a:tailEnd type="none" w="med" len="med"/>
                    </a:lnT>
                    <a:lnB w="6350" cap="flat" cmpd="sng" algn="ctr">
                      <a:solidFill>
                        <a:schemeClr val="bg2">
                          <a:lumMod val="40000"/>
                          <a:lumOff val="60000"/>
                        </a:schemeClr>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234512452"/>
                  </a:ext>
                </a:extLst>
              </a:tr>
            </a:tbl>
          </a:graphicData>
        </a:graphic>
      </p:graphicFrame>
      <p:cxnSp>
        <p:nvCxnSpPr>
          <p:cNvPr id="27" name="Straight Connector 26">
            <a:extLst>
              <a:ext uri="{FF2B5EF4-FFF2-40B4-BE49-F238E27FC236}">
                <a16:creationId xmlns:a16="http://schemas.microsoft.com/office/drawing/2014/main" id="{7A76A20A-7BD6-686D-E50A-3F3B987047E1}"/>
              </a:ext>
            </a:extLst>
          </p:cNvPr>
          <p:cNvCxnSpPr/>
          <p:nvPr/>
        </p:nvCxnSpPr>
        <p:spPr>
          <a:xfrm>
            <a:off x="8366900" y="4799296"/>
            <a:ext cx="1718008"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3">
            <a:extLst>
              <a:ext uri="{FF2B5EF4-FFF2-40B4-BE49-F238E27FC236}">
                <a16:creationId xmlns:a16="http://schemas.microsoft.com/office/drawing/2014/main" id="{33F1F646-1803-1F15-C7A9-B2F81812B2C2}"/>
              </a:ext>
            </a:extLst>
          </p:cNvPr>
          <p:cNvSpPr txBox="1">
            <a:spLocks/>
          </p:cNvSpPr>
          <p:nvPr/>
        </p:nvSpPr>
        <p:spPr>
          <a:xfrm>
            <a:off x="1390468" y="440837"/>
            <a:ext cx="5492195" cy="135298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nSpc>
                <a:spcPts val="2797"/>
              </a:lnSpc>
            </a:pPr>
            <a:endParaRPr lang="en-US" sz="3200" kern="0" dirty="0">
              <a:solidFill>
                <a:schemeClr val="bg1"/>
              </a:solidFill>
              <a:latin typeface="Graphik Semibold" panose="020B0703030202060203" pitchFamily="34" charset="0"/>
            </a:endParaRPr>
          </a:p>
        </p:txBody>
      </p:sp>
      <p:pic>
        <p:nvPicPr>
          <p:cNvPr id="9" name="Picture 8">
            <a:extLst>
              <a:ext uri="{FF2B5EF4-FFF2-40B4-BE49-F238E27FC236}">
                <a16:creationId xmlns:a16="http://schemas.microsoft.com/office/drawing/2014/main" id="{9FF0989E-F8E1-BB52-D1AF-27631C2138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938" y="4262385"/>
            <a:ext cx="1480094" cy="1524217"/>
          </a:xfrm>
          <a:prstGeom prst="rect">
            <a:avLst/>
          </a:prstGeom>
        </p:spPr>
      </p:pic>
      <p:pic>
        <p:nvPicPr>
          <p:cNvPr id="10" name="Picture 9">
            <a:extLst>
              <a:ext uri="{FF2B5EF4-FFF2-40B4-BE49-F238E27FC236}">
                <a16:creationId xmlns:a16="http://schemas.microsoft.com/office/drawing/2014/main" id="{3EDA8D5F-2C6C-8B22-6B64-52BADD6F1392}"/>
              </a:ext>
            </a:extLst>
          </p:cNvPr>
          <p:cNvPicPr>
            <a:picLocks noChangeAspect="1"/>
          </p:cNvPicPr>
          <p:nvPr/>
        </p:nvPicPr>
        <p:blipFill>
          <a:blip r:embed="rId6"/>
          <a:stretch>
            <a:fillRect/>
          </a:stretch>
        </p:blipFill>
        <p:spPr>
          <a:xfrm>
            <a:off x="6630036" y="4296967"/>
            <a:ext cx="1481237" cy="151171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8;p14">
            <a:extLst>
              <a:ext uri="{FF2B5EF4-FFF2-40B4-BE49-F238E27FC236}">
                <a16:creationId xmlns:a16="http://schemas.microsoft.com/office/drawing/2014/main" id="{321B8FFC-3ACD-A63B-7FE8-C3E8D22CF879}"/>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Entry Submission Summary</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graphicFrame>
        <p:nvGraphicFramePr>
          <p:cNvPr id="3" name="Table 2">
            <a:extLst>
              <a:ext uri="{FF2B5EF4-FFF2-40B4-BE49-F238E27FC236}">
                <a16:creationId xmlns:a16="http://schemas.microsoft.com/office/drawing/2014/main" id="{8330E63F-7543-6F17-0E7C-48BE4A3025F6}"/>
              </a:ext>
            </a:extLst>
          </p:cNvPr>
          <p:cNvGraphicFramePr>
            <a:graphicFrameLocks noGrp="1"/>
          </p:cNvGraphicFramePr>
          <p:nvPr>
            <p:extLst>
              <p:ext uri="{D42A27DB-BD31-4B8C-83A1-F6EECF244321}">
                <p14:modId xmlns:p14="http://schemas.microsoft.com/office/powerpoint/2010/main" val="2862241699"/>
              </p:ext>
            </p:extLst>
          </p:nvPr>
        </p:nvGraphicFramePr>
        <p:xfrm>
          <a:off x="130917" y="775972"/>
          <a:ext cx="11619654" cy="6273714"/>
        </p:xfrm>
        <a:graphic>
          <a:graphicData uri="http://schemas.openxmlformats.org/drawingml/2006/table">
            <a:tbl>
              <a:tblPr bandRow="1">
                <a:tableStyleId>{B301B821-A1FF-4177-AEE7-76D212191A09}</a:tableStyleId>
              </a:tblPr>
              <a:tblGrid>
                <a:gridCol w="2926416">
                  <a:extLst>
                    <a:ext uri="{9D8B030D-6E8A-4147-A177-3AD203B41FA5}">
                      <a16:colId xmlns:a16="http://schemas.microsoft.com/office/drawing/2014/main" val="562209318"/>
                    </a:ext>
                  </a:extLst>
                </a:gridCol>
                <a:gridCol w="8693238">
                  <a:extLst>
                    <a:ext uri="{9D8B030D-6E8A-4147-A177-3AD203B41FA5}">
                      <a16:colId xmlns:a16="http://schemas.microsoft.com/office/drawing/2014/main" val="400706380"/>
                    </a:ext>
                  </a:extLst>
                </a:gridCol>
              </a:tblGrid>
              <a:tr h="837676">
                <a:tc>
                  <a:txBody>
                    <a:bodyPr/>
                    <a:lstStyle/>
                    <a:p>
                      <a:pPr algn="ctr"/>
                      <a:r>
                        <a:rPr lang="en-US" b="1" dirty="0">
                          <a:latin typeface="Graphik" panose="020B0503030202060203" pitchFamily="34" charset="0"/>
                        </a:rPr>
                        <a:t>Idea Title</a:t>
                      </a:r>
                      <a:br>
                        <a:rPr lang="en-US" dirty="0">
                          <a:latin typeface="Graphik" panose="020B0503030202060203" pitchFamily="34" charset="0"/>
                        </a:rPr>
                      </a:br>
                      <a:r>
                        <a:rPr lang="en-US" sz="1400" b="0" i="0" u="none" strike="noStrike" cap="none" dirty="0">
                          <a:solidFill>
                            <a:schemeClr val="dk1"/>
                          </a:solidFill>
                          <a:effectLst/>
                          <a:latin typeface="Graphik" panose="020B0503030202060203" pitchFamily="34" charset="0"/>
                          <a:ea typeface="+mn-ea"/>
                          <a:cs typeface="+mn-cs"/>
                          <a:sym typeface="Arial"/>
                        </a:rPr>
                        <a:t>(Provide a concise and impactful title for your idea.)</a:t>
                      </a:r>
                      <a:endParaRPr lang="en-US" dirty="0">
                        <a:latin typeface="Graphik" panose="020B0503030202060203"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tc>
                  <a:txBody>
                    <a:bodyPr/>
                    <a:lstStyle/>
                    <a:p>
                      <a:r>
                        <a:rPr lang="en-US" sz="1867" b="0" i="0" u="none" strike="noStrike" cap="none" dirty="0" err="1">
                          <a:solidFill>
                            <a:schemeClr val="dk1"/>
                          </a:solidFill>
                          <a:effectLst/>
                          <a:latin typeface="+mn-lt"/>
                          <a:ea typeface="+mn-ea"/>
                          <a:cs typeface="+mn-cs"/>
                          <a:sym typeface="Arial"/>
                        </a:rPr>
                        <a:t>JobMatch</a:t>
                      </a:r>
                      <a:r>
                        <a:rPr lang="en-US" sz="1867" b="0" i="0" u="none" strike="noStrike" cap="none" dirty="0">
                          <a:solidFill>
                            <a:schemeClr val="dk1"/>
                          </a:solidFill>
                          <a:effectLst/>
                          <a:latin typeface="+mn-lt"/>
                          <a:ea typeface="+mn-ea"/>
                          <a:cs typeface="+mn-cs"/>
                          <a:sym typeface="Arial"/>
                        </a:rPr>
                        <a:t> AI: Smart Resume Generator with ATS Optimization</a:t>
                      </a:r>
                    </a:p>
                    <a:p>
                      <a:r>
                        <a:rPr lang="en-US" sz="1867" b="0" i="0" u="none" strike="noStrike" cap="none" dirty="0">
                          <a:solidFill>
                            <a:schemeClr val="dk1"/>
                          </a:solidFill>
                          <a:effectLst/>
                          <a:latin typeface="+mn-lt"/>
                          <a:ea typeface="+mn-ea"/>
                          <a:cs typeface="+mn-cs"/>
                          <a:sym typeface="Arial"/>
                        </a:rPr>
                        <a:t>Created an AI-Powered Resume Optimization for Building Next Gen Agentic App Hackathon.</a:t>
                      </a:r>
                      <a:endParaRPr lang="en-US" dirty="0">
                        <a:latin typeface="Graphik" panose="020B050303020206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extLst>
                  <a:ext uri="{0D108BD9-81ED-4DB2-BD59-A6C34878D82A}">
                    <a16:rowId xmlns:a16="http://schemas.microsoft.com/office/drawing/2014/main" val="2836812125"/>
                  </a:ext>
                </a:extLst>
              </a:tr>
              <a:tr h="662689">
                <a:tc>
                  <a:txBody>
                    <a:bodyPr/>
                    <a:lstStyle/>
                    <a:p>
                      <a:pPr algn="ctr"/>
                      <a:r>
                        <a:rPr lang="en-US" b="1" dirty="0">
                          <a:latin typeface="Graphik" panose="020B0503030202060203" pitchFamily="34" charset="0"/>
                        </a:rPr>
                        <a:t>Team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latin typeface="Graphik" panose="020B0503030202060203" pitchFamily="34" charset="0"/>
                        </a:rPr>
                        <a:t>Turbo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59433584"/>
                  </a:ext>
                </a:extLst>
              </a:tr>
              <a:tr h="2865431">
                <a:tc>
                  <a:txBody>
                    <a:bodyPr/>
                    <a:lstStyle/>
                    <a:p>
                      <a:pPr algn="ctr"/>
                      <a:r>
                        <a:rPr lang="en-US" b="1" dirty="0">
                          <a:latin typeface="Graphik" panose="020B0503030202060203" pitchFamily="34" charset="0"/>
                        </a:rPr>
                        <a:t>Problem Statement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tc>
                  <a:txBody>
                    <a:bodyPr/>
                    <a:lstStyle/>
                    <a:p>
                      <a:r>
                        <a:rPr lang="en-GB" sz="1800" dirty="0">
                          <a:latin typeface="+mn-lt"/>
                        </a:rPr>
                        <a:t>Problem Statement 5: </a:t>
                      </a:r>
                      <a:r>
                        <a:rPr lang="en-IN" sz="1800" dirty="0">
                          <a:latin typeface="+mn-lt"/>
                        </a:rPr>
                        <a:t>Enhancing Job Screening with AI and Data Intelligence</a:t>
                      </a:r>
                    </a:p>
                    <a:p>
                      <a:endParaRPr lang="en-IN" sz="1800" dirty="0">
                        <a:latin typeface="+mn-lt"/>
                      </a:endParaRPr>
                    </a:p>
                    <a:p>
                      <a:r>
                        <a:rPr lang="en-US" sz="1800" dirty="0">
                          <a:latin typeface="+mn-lt"/>
                        </a:rPr>
                        <a:t>The recruitment process often involves manually reviewing numerous job descriptions (JDs) and CVs, which can be time-consuming and prone to human error. Job seekers often face the challenge of customizing their resumes to match specific job descriptions provided by different companies. Most resumes are generic and not aligned with the requirements mentioned in the job posting, resulting in poor ATS (Applicant Tracking System) scores and lower chances of being shortlisted. Manually tailoring each resume is time-consuming and inefficient, especially for candidates applying to multiple roles.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extLst>
                  <a:ext uri="{0D108BD9-81ED-4DB2-BD59-A6C34878D82A}">
                    <a16:rowId xmlns:a16="http://schemas.microsoft.com/office/drawing/2014/main" val="1929743077"/>
                  </a:ext>
                </a:extLst>
              </a:tr>
              <a:tr h="1800523">
                <a:tc>
                  <a:txBody>
                    <a:bodyPr/>
                    <a:lstStyle/>
                    <a:p>
                      <a:pPr algn="ctr"/>
                      <a:r>
                        <a:rPr lang="en-US" b="1" dirty="0">
                          <a:latin typeface="Graphik" panose="020B0503030202060203" pitchFamily="34" charset="0"/>
                        </a:rPr>
                        <a:t>Proposed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Agentic AI generates ATS-optimized resumes tailored to specific job descriptions of company that has opening. Users submit their details and job role, and the AI analyzes and matches their profile to the role, providing a custom resume, ATS score, and improvement suggestions. It also outputs a JSON resume and plans future auto-update integrations.</a:t>
                      </a:r>
                      <a:endParaRPr lang="en-US" dirty="0">
                        <a:latin typeface="Graphik" panose="020B050303020206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66236264"/>
                  </a:ext>
                </a:extLst>
              </a:tr>
            </a:tbl>
          </a:graphicData>
        </a:graphic>
      </p:graphicFrame>
    </p:spTree>
    <p:extLst>
      <p:ext uri="{BB962C8B-B14F-4D97-AF65-F5344CB8AC3E}">
        <p14:creationId xmlns:p14="http://schemas.microsoft.com/office/powerpoint/2010/main" val="1509750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Problem statement you are trying to address</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2" name="Google Shape;58;p14">
            <a:extLst>
              <a:ext uri="{FF2B5EF4-FFF2-40B4-BE49-F238E27FC236}">
                <a16:creationId xmlns:a16="http://schemas.microsoft.com/office/drawing/2014/main" id="{BB0564A8-BE35-4A1B-CD03-E214B8BE08FB}"/>
              </a:ext>
            </a:extLst>
          </p:cNvPr>
          <p:cNvSpPr txBox="1"/>
          <p:nvPr/>
        </p:nvSpPr>
        <p:spPr>
          <a:xfrm>
            <a:off x="250523" y="1311966"/>
            <a:ext cx="11233753" cy="4890052"/>
          </a:xfrm>
          <a:prstGeom prst="rect">
            <a:avLst/>
          </a:prstGeom>
          <a:noFill/>
          <a:ln>
            <a:noFill/>
          </a:ln>
        </p:spPr>
        <p:txBody>
          <a:bodyPr spcFirstLastPara="1" wrap="square" lIns="0" tIns="0" rIns="121900" bIns="0" anchor="t" anchorCtr="0">
            <a:noAutofit/>
          </a:bodyPr>
          <a:lstStyle/>
          <a:p>
            <a:pPr marL="457200" indent="-457200" defTabSz="1219170">
              <a:lnSpc>
                <a:spcPct val="80000"/>
              </a:lnSpc>
              <a:buClr>
                <a:srgbClr val="000000"/>
              </a:buClr>
              <a:buSzPts val="1100"/>
              <a:buFont typeface="Courier New" panose="02070309020205020404" pitchFamily="49" charset="0"/>
              <a:buChar char="o"/>
            </a:pPr>
            <a:r>
              <a:rPr lang="en-US" sz="2667" kern="0" dirty="0">
                <a:solidFill>
                  <a:srgbClr val="000000"/>
                </a:solidFill>
                <a:latin typeface="Graphik" panose="020B0503030202060203" pitchFamily="34" charset="0"/>
                <a:sym typeface="Google Sans SemiBold"/>
              </a:rPr>
              <a:t>Job seekers often submit generic resumes that don’t align with specific job descriptions.</a:t>
            </a:r>
          </a:p>
          <a:p>
            <a:pPr marL="457200" indent="-457200" defTabSz="1219170">
              <a:lnSpc>
                <a:spcPct val="80000"/>
              </a:lnSpc>
              <a:buClr>
                <a:srgbClr val="000000"/>
              </a:buClr>
              <a:buSzPts val="1100"/>
              <a:buFont typeface="Courier New" panose="02070309020205020404" pitchFamily="49" charset="0"/>
              <a:buChar char="o"/>
            </a:pPr>
            <a:endParaRPr lang="en-US" sz="2667" kern="0" dirty="0">
              <a:solidFill>
                <a:srgbClr val="000000"/>
              </a:solidFill>
              <a:latin typeface="Graphik" panose="020B0503030202060203" pitchFamily="34" charset="0"/>
              <a:sym typeface="Google Sans SemiBold"/>
            </a:endParaRPr>
          </a:p>
          <a:p>
            <a:pPr marL="457200" indent="-457200" defTabSz="1219170">
              <a:lnSpc>
                <a:spcPct val="80000"/>
              </a:lnSpc>
              <a:buClr>
                <a:srgbClr val="000000"/>
              </a:buClr>
              <a:buSzPts val="1100"/>
              <a:buFont typeface="Courier New" panose="02070309020205020404" pitchFamily="49" charset="0"/>
              <a:buChar char="o"/>
            </a:pPr>
            <a:r>
              <a:rPr lang="en-US" sz="2667" kern="0" dirty="0">
                <a:solidFill>
                  <a:srgbClr val="000000"/>
                </a:solidFill>
                <a:latin typeface="Graphik" panose="020B0503030202060203" pitchFamily="34" charset="0"/>
                <a:sym typeface="Google Sans SemiBold"/>
              </a:rPr>
              <a:t>Low alignment results in poor ATS (Applicant Tracking System) scores and fewer interview calls.</a:t>
            </a:r>
          </a:p>
          <a:p>
            <a:pPr marL="457200" indent="-457200" defTabSz="1219170">
              <a:lnSpc>
                <a:spcPct val="80000"/>
              </a:lnSpc>
              <a:buClr>
                <a:srgbClr val="000000"/>
              </a:buClr>
              <a:buSzPts val="1100"/>
              <a:buFont typeface="Courier New" panose="02070309020205020404" pitchFamily="49" charset="0"/>
              <a:buChar char="o"/>
            </a:pPr>
            <a:endParaRPr lang="en-US" sz="2667" kern="0" dirty="0">
              <a:solidFill>
                <a:srgbClr val="000000"/>
              </a:solidFill>
              <a:latin typeface="Graphik" panose="020B0503030202060203" pitchFamily="34" charset="0"/>
              <a:sym typeface="Google Sans SemiBold"/>
            </a:endParaRPr>
          </a:p>
          <a:p>
            <a:pPr marL="457200" indent="-457200" defTabSz="1219170">
              <a:lnSpc>
                <a:spcPct val="80000"/>
              </a:lnSpc>
              <a:buClr>
                <a:srgbClr val="000000"/>
              </a:buClr>
              <a:buSzPts val="1100"/>
              <a:buFont typeface="Courier New" panose="02070309020205020404" pitchFamily="49" charset="0"/>
              <a:buChar char="o"/>
            </a:pPr>
            <a:r>
              <a:rPr lang="en-US" sz="2667" kern="0" dirty="0">
                <a:solidFill>
                  <a:srgbClr val="000000"/>
                </a:solidFill>
                <a:latin typeface="Graphik" panose="020B0503030202060203" pitchFamily="34" charset="0"/>
                <a:sym typeface="Google Sans SemiBold"/>
              </a:rPr>
              <a:t>Manually customizing resumes for each job is time-consuming and </a:t>
            </a:r>
            <a:r>
              <a:rPr lang="en-US" sz="2667" kern="0" dirty="0" err="1">
                <a:solidFill>
                  <a:srgbClr val="000000"/>
                </a:solidFill>
                <a:latin typeface="Graphik" panose="020B0503030202060203" pitchFamily="34" charset="0"/>
                <a:sym typeface="Google Sans SemiBold"/>
              </a:rPr>
              <a:t>inefficient.Users</a:t>
            </a:r>
            <a:r>
              <a:rPr lang="en-US" sz="2667" kern="0" dirty="0">
                <a:solidFill>
                  <a:srgbClr val="000000"/>
                </a:solidFill>
                <a:latin typeface="Graphik" panose="020B0503030202060203" pitchFamily="34" charset="0"/>
                <a:sym typeface="Google Sans SemiBold"/>
              </a:rPr>
              <a:t> struggle to keep resumes updated with recent projects, skills, and certifications.</a:t>
            </a:r>
          </a:p>
          <a:p>
            <a:pPr marL="457200" indent="-457200" defTabSz="1219170">
              <a:lnSpc>
                <a:spcPct val="80000"/>
              </a:lnSpc>
              <a:buClr>
                <a:srgbClr val="000000"/>
              </a:buClr>
              <a:buSzPts val="1100"/>
              <a:buFont typeface="Courier New" panose="02070309020205020404" pitchFamily="49" charset="0"/>
              <a:buChar char="o"/>
            </a:pPr>
            <a:endParaRPr lang="en-US" sz="2667" kern="0" dirty="0">
              <a:solidFill>
                <a:srgbClr val="000000"/>
              </a:solidFill>
              <a:latin typeface="Graphik" panose="020B0503030202060203" pitchFamily="34" charset="0"/>
              <a:sym typeface="Google Sans SemiBold"/>
            </a:endParaRPr>
          </a:p>
          <a:p>
            <a:pPr marL="457200" indent="-457200" defTabSz="1219170">
              <a:lnSpc>
                <a:spcPct val="80000"/>
              </a:lnSpc>
              <a:buClr>
                <a:srgbClr val="000000"/>
              </a:buClr>
              <a:buSzPts val="1100"/>
              <a:buFont typeface="Courier New" panose="02070309020205020404" pitchFamily="49" charset="0"/>
              <a:buChar char="o"/>
            </a:pPr>
            <a:r>
              <a:rPr lang="en-US" sz="2667" kern="0" dirty="0">
                <a:solidFill>
                  <a:srgbClr val="000000"/>
                </a:solidFill>
                <a:latin typeface="Graphik" panose="020B0503030202060203" pitchFamily="34" charset="0"/>
                <a:sym typeface="Google Sans SemiBold"/>
              </a:rPr>
              <a:t>There’s a need for an intelligent, automated system to generate targeted, high-quality resumes and keep them up to date.</a:t>
            </a:r>
            <a:endParaRPr sz="1200" kern="0" dirty="0">
              <a:solidFill>
                <a:srgbClr val="000000"/>
              </a:solidFill>
              <a:latin typeface="Graphik" panose="020B0503030202060203" pitchFamily="34" charset="0"/>
              <a:ea typeface="Google Sans SemiBold"/>
              <a:cs typeface="Google Sans SemiBold"/>
              <a:sym typeface="Google Sans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Proposed Solution Overview</a:t>
            </a:r>
          </a:p>
          <a:p>
            <a:pPr defTabSz="1219170">
              <a:lnSpc>
                <a:spcPct val="80000"/>
              </a:lnSpc>
              <a:buClr>
                <a:srgbClr val="000000"/>
              </a:buClr>
              <a:buSzPts val="1100"/>
            </a:pPr>
            <a:r>
              <a:rPr lang="en-IN" sz="2667" kern="0" dirty="0">
                <a:solidFill>
                  <a:srgbClr val="000000"/>
                </a:solidFill>
                <a:latin typeface="Graphik" panose="020B0503030202060203" pitchFamily="34" charset="0"/>
                <a:ea typeface="Times New Roman" panose="02020603050405020304" pitchFamily="18" charset="0"/>
                <a:cs typeface="Times New Roman" panose="02020603050405020304" pitchFamily="18" charset="0"/>
                <a:sym typeface="Arial"/>
              </a:rPr>
              <a:t>Brief approach description or methodology used to tackle the problem </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4" name="TextBox 3">
            <a:extLst>
              <a:ext uri="{FF2B5EF4-FFF2-40B4-BE49-F238E27FC236}">
                <a16:creationId xmlns:a16="http://schemas.microsoft.com/office/drawing/2014/main" id="{5EEC3C37-D21B-0B33-D017-5E89279C6BF0}"/>
              </a:ext>
            </a:extLst>
          </p:cNvPr>
          <p:cNvSpPr txBox="1"/>
          <p:nvPr/>
        </p:nvSpPr>
        <p:spPr>
          <a:xfrm>
            <a:off x="236951" y="2416760"/>
            <a:ext cx="11320670" cy="319446"/>
          </a:xfrm>
          <a:prstGeom prst="rect">
            <a:avLst/>
          </a:prstGeom>
          <a:noFill/>
        </p:spPr>
        <p:txBody>
          <a:bodyPr wrap="square">
            <a:spAutoFit/>
          </a:bodyPr>
          <a:lstStyle/>
          <a:p>
            <a:pPr defTabSz="1219170">
              <a:lnSpc>
                <a:spcPct val="80000"/>
              </a:lnSpc>
              <a:buClr>
                <a:srgbClr val="000000"/>
              </a:buClr>
              <a:buSzPts val="1100"/>
            </a:pPr>
            <a:endParaRPr lang="en-US" dirty="0">
              <a:sym typeface="Google Sans SemiBold"/>
            </a:endParaRPr>
          </a:p>
        </p:txBody>
      </p:sp>
      <p:sp>
        <p:nvSpPr>
          <p:cNvPr id="7" name="Rectangle 3">
            <a:extLst>
              <a:ext uri="{FF2B5EF4-FFF2-40B4-BE49-F238E27FC236}">
                <a16:creationId xmlns:a16="http://schemas.microsoft.com/office/drawing/2014/main" id="{DEFA17C2-7317-C15A-11A6-3F684654C790}"/>
              </a:ext>
            </a:extLst>
          </p:cNvPr>
          <p:cNvSpPr>
            <a:spLocks noChangeArrowheads="1"/>
          </p:cNvSpPr>
          <p:nvPr/>
        </p:nvSpPr>
        <p:spPr bwMode="auto">
          <a:xfrm>
            <a:off x="236951" y="1029329"/>
            <a:ext cx="11718098"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To address the problem, we developed Agentic AI, an autonomous system that uses AI to analyze user-provided data—such as personal details, experience, certifications, and a specific job description. It applies NLP techniques to extract key requirements from the job post and maps them against the user’s profile. Based on this analysis, it generates an ATS-optimized resume tailored for that role, calculates an ATS score, and provides actionable suggestions (e.g., relevant projects, skills). The system outputs a structured JSON format of the resume. Future enhancements include GitHub and email integration for real-time resume updates and interview alerts.</a:t>
            </a:r>
          </a:p>
          <a:p>
            <a:pPr marL="0" marR="0" lvl="0" indent="0" algn="l" defTabSz="914400" rtl="0" eaLnBrk="0" fontAlgn="base" latinLnBrk="0" hangingPunct="0">
              <a:lnSpc>
                <a:spcPct val="100000"/>
              </a:lnSpc>
              <a:spcBef>
                <a:spcPct val="0"/>
              </a:spcBef>
              <a:spcAft>
                <a:spcPct val="0"/>
              </a:spcAft>
              <a:buClrTx/>
              <a:buSzTx/>
              <a:tabLst/>
            </a:pPr>
            <a:endParaRPr lang="en-US" altLang="en-US" dirty="0"/>
          </a:p>
          <a:p>
            <a:pPr eaLnBrk="0" fontAlgn="base" hangingPunct="0">
              <a:spcBef>
                <a:spcPct val="0"/>
              </a:spcBef>
              <a:spcAft>
                <a:spcPct val="0"/>
              </a:spcAft>
              <a:buFontTx/>
              <a:buChar char="•"/>
            </a:pPr>
            <a:r>
              <a:rPr lang="en-US" altLang="en-US" dirty="0"/>
              <a:t>User submits personal information, experience, certifications, and a specific job description from a company.</a:t>
            </a:r>
          </a:p>
          <a:p>
            <a:pPr marL="0" marR="0" lvl="0" indent="0" algn="l" defTabSz="914400" rtl="0" eaLnBrk="0" fontAlgn="base" latinLnBrk="0" hangingPunct="0">
              <a:lnSpc>
                <a:spcPct val="100000"/>
              </a:lnSpc>
              <a:spcBef>
                <a:spcPct val="0"/>
              </a:spcBef>
              <a:spcAft>
                <a:spcPct val="0"/>
              </a:spcAft>
              <a:buClrTx/>
              <a:buSzTx/>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A personalized, ATS-optimized resume is generated using intelligent prompt chaining and agentic reasoning techniques.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The system provides an ATS score and actionable insights (skills, certifications, projects) to improve job alignment.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t>Resume is exported in JSON format, with future automation planned via GitHub and email integrations for continuous updates.</a:t>
            </a:r>
          </a:p>
        </p:txBody>
      </p:sp>
    </p:spTree>
    <p:extLst>
      <p:ext uri="{BB962C8B-B14F-4D97-AF65-F5344CB8AC3E}">
        <p14:creationId xmlns:p14="http://schemas.microsoft.com/office/powerpoint/2010/main" val="869363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IN" sz="2667" b="1" kern="0" dirty="0">
                <a:solidFill>
                  <a:srgbClr val="000000"/>
                </a:solidFill>
                <a:latin typeface="Graphik" panose="020B0503030202060203" pitchFamily="34" charset="0"/>
                <a:ea typeface="Google Sans SemiBold"/>
                <a:cs typeface="Google Sans SemiBold"/>
                <a:sym typeface="Arial"/>
              </a:rPr>
              <a:t>Technologies Used </a:t>
            </a:r>
          </a:p>
          <a:p>
            <a:pPr defTabSz="1219170">
              <a:lnSpc>
                <a:spcPct val="80000"/>
              </a:lnSpc>
              <a:buClr>
                <a:srgbClr val="000000"/>
              </a:buClr>
              <a:buSzPts val="1100"/>
            </a:pPr>
            <a:r>
              <a:rPr lang="en-IN" sz="2667" kern="0" dirty="0">
                <a:solidFill>
                  <a:srgbClr val="000000"/>
                </a:solidFill>
                <a:latin typeface="Graphik" panose="020B0503030202060203" pitchFamily="34" charset="0"/>
                <a:ea typeface="Times New Roman" panose="02020603050405020304" pitchFamily="18" charset="0"/>
                <a:cs typeface="Times New Roman" panose="02020603050405020304" pitchFamily="18" charset="0"/>
                <a:sym typeface="Arial"/>
              </a:rPr>
              <a:t>List the key technologies, frameworks, and tools you utilized in your solution</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7" name="Rectangle 2">
            <a:extLst>
              <a:ext uri="{FF2B5EF4-FFF2-40B4-BE49-F238E27FC236}">
                <a16:creationId xmlns:a16="http://schemas.microsoft.com/office/drawing/2014/main" id="{FEE36358-A07E-3EA5-2C63-7B40509BE2A5}"/>
              </a:ext>
            </a:extLst>
          </p:cNvPr>
          <p:cNvSpPr>
            <a:spLocks noChangeArrowheads="1"/>
          </p:cNvSpPr>
          <p:nvPr/>
        </p:nvSpPr>
        <p:spPr bwMode="auto">
          <a:xfrm>
            <a:off x="457200" y="1199378"/>
            <a:ext cx="4641573"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Flask</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chemeClr val="tx1"/>
                </a:solidFill>
                <a:effectLst/>
                <a:latin typeface="Arial" panose="020B0604020202020204" pitchFamily="34" charset="0"/>
              </a:rPr>
              <a:t>Streamlit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Google Gemini API</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buFontTx/>
              <a:buChar char="•"/>
            </a:pPr>
            <a:r>
              <a:rPr kumimoji="0" lang="en-US" altLang="en-US" sz="1800" b="0" i="0" u="none" strike="noStrike" cap="none" normalizeH="0" baseline="0" dirty="0">
                <a:ln>
                  <a:noFill/>
                </a:ln>
                <a:solidFill>
                  <a:schemeClr val="tx1"/>
                </a:solidFill>
                <a:effectLst/>
                <a:latin typeface="Arial" panose="020B0604020202020204" pitchFamily="34" charset="0"/>
              </a:rPr>
              <a:t>Gemini</a:t>
            </a:r>
            <a:r>
              <a:rPr lang="en-US" sz="1800" dirty="0">
                <a:solidFill>
                  <a:srgbClr val="000000"/>
                </a:solidFill>
              </a:rPr>
              <a:t> based on-prem LLMs</a:t>
            </a:r>
          </a:p>
          <a:p>
            <a:pPr eaLnBrk="0" fontAlgn="base" hangingPunct="0">
              <a:spcBef>
                <a:spcPct val="0"/>
              </a:spcBef>
              <a:spcAft>
                <a:spcPct val="0"/>
              </a:spcAft>
              <a:buFontTx/>
              <a:buChar char="•"/>
            </a:pPr>
            <a:endParaRPr kumimoji="0" lang="en-US" altLang="en-US" sz="1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chemeClr val="tx1"/>
                </a:solidFill>
                <a:effectLst/>
                <a:latin typeface="Arial" panose="020B0604020202020204" pitchFamily="34" charset="0"/>
              </a:rPr>
              <a:t>LangChain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Agentic AI frameworks:- </a:t>
            </a:r>
            <a:r>
              <a:rPr kumimoji="0" lang="en-IN" altLang="en-US" sz="1800" b="0" i="0" u="none" strike="noStrike" cap="none" normalizeH="0" baseline="0" dirty="0">
                <a:ln>
                  <a:noFill/>
                </a:ln>
                <a:solidFill>
                  <a:schemeClr val="tx1"/>
                </a:solidFill>
                <a:effectLst/>
                <a:latin typeface="Arial" panose="020B0604020202020204" pitchFamily="34" charset="0"/>
              </a:rPr>
              <a:t>Agno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Flask-CORS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Fitz</a:t>
            </a: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3521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Code structure</a:t>
            </a:r>
          </a:p>
        </p:txBody>
      </p:sp>
      <p:sp>
        <p:nvSpPr>
          <p:cNvPr id="4" name="TextBox 3">
            <a:extLst>
              <a:ext uri="{FF2B5EF4-FFF2-40B4-BE49-F238E27FC236}">
                <a16:creationId xmlns:a16="http://schemas.microsoft.com/office/drawing/2014/main" id="{C6A225F4-913B-5C29-2BA4-CE3E970EB856}"/>
              </a:ext>
            </a:extLst>
          </p:cNvPr>
          <p:cNvSpPr txBox="1"/>
          <p:nvPr/>
        </p:nvSpPr>
        <p:spPr>
          <a:xfrm>
            <a:off x="556590" y="1443841"/>
            <a:ext cx="9978887" cy="3970318"/>
          </a:xfrm>
          <a:prstGeom prst="rect">
            <a:avLst/>
          </a:prstGeom>
          <a:noFill/>
        </p:spPr>
        <p:txBody>
          <a:bodyPr wrap="square">
            <a:spAutoFit/>
          </a:bodyPr>
          <a:lstStyle/>
          <a:p>
            <a:r>
              <a:rPr lang="en-IN" dirty="0"/>
              <a:t>Agentic-Ai-Resume-builder/</a:t>
            </a:r>
          </a:p>
          <a:p>
            <a:r>
              <a:rPr lang="en-IN" dirty="0"/>
              <a:t>│</a:t>
            </a:r>
          </a:p>
          <a:p>
            <a:r>
              <a:rPr lang="en-IN" dirty="0"/>
              <a:t>├── .</a:t>
            </a:r>
            <a:r>
              <a:rPr lang="en-IN" dirty="0" err="1"/>
              <a:t>gitignore</a:t>
            </a:r>
            <a:r>
              <a:rPr lang="en-IN" dirty="0"/>
              <a:t>                # Specifies files and directories to be ignored by Git</a:t>
            </a:r>
          </a:p>
          <a:p>
            <a:r>
              <a:rPr lang="en-IN" dirty="0"/>
              <a:t>├── Resume_Optimizer.py       # Main script for optimizing resumes</a:t>
            </a:r>
          </a:p>
          <a:p>
            <a:r>
              <a:rPr lang="en-IN" dirty="0"/>
              <a:t>├── app.py                    # </a:t>
            </a:r>
            <a:r>
              <a:rPr lang="en-IN" dirty="0" err="1"/>
              <a:t>Streamlit</a:t>
            </a:r>
            <a:r>
              <a:rPr lang="en-IN" dirty="0"/>
              <a:t> application for user interaction</a:t>
            </a:r>
          </a:p>
          <a:p>
            <a:r>
              <a:rPr lang="en-IN" dirty="0"/>
              <a:t>├── </a:t>
            </a:r>
            <a:r>
              <a:rPr lang="en-IN" dirty="0" err="1"/>
              <a:t>debug_input.json</a:t>
            </a:r>
            <a:r>
              <a:rPr lang="en-IN" dirty="0"/>
              <a:t>          # Sample input data for debugging purposes</a:t>
            </a:r>
          </a:p>
          <a:p>
            <a:r>
              <a:rPr lang="en-IN" dirty="0"/>
              <a:t>├── </a:t>
            </a:r>
            <a:r>
              <a:rPr lang="en-IN" dirty="0" err="1"/>
              <a:t>debug_processed.json</a:t>
            </a:r>
            <a:r>
              <a:rPr lang="en-IN" dirty="0"/>
              <a:t>      # Processed data output for debugging</a:t>
            </a:r>
          </a:p>
          <a:p>
            <a:r>
              <a:rPr lang="en-IN" dirty="0"/>
              <a:t>├── </a:t>
            </a:r>
            <a:r>
              <a:rPr lang="en-IN" dirty="0" err="1"/>
              <a:t>debug_resume.tex</a:t>
            </a:r>
            <a:r>
              <a:rPr lang="en-IN" dirty="0"/>
              <a:t>          # LaTeX source file for debugging resume generation</a:t>
            </a:r>
          </a:p>
          <a:p>
            <a:r>
              <a:rPr lang="en-IN" dirty="0"/>
              <a:t>├── latex_compile.log         # Log file capturing LaTeX compilation details</a:t>
            </a:r>
          </a:p>
          <a:p>
            <a:r>
              <a:rPr lang="en-IN" dirty="0"/>
              <a:t>├── requirements.txt          # Lists Python dependencies required for the project</a:t>
            </a:r>
          </a:p>
          <a:p>
            <a:r>
              <a:rPr lang="en-IN" dirty="0"/>
              <a:t>├── resume.pdf                # Generated sample resume in PDF format</a:t>
            </a:r>
          </a:p>
          <a:p>
            <a:r>
              <a:rPr lang="en-IN" dirty="0"/>
              <a:t>└── </a:t>
            </a:r>
            <a:r>
              <a:rPr lang="en-IN" dirty="0" err="1"/>
              <a:t>resume_template.tex</a:t>
            </a:r>
            <a:r>
              <a:rPr lang="en-IN" dirty="0"/>
              <a:t>       # LaTeX template used for generating resumes</a:t>
            </a:r>
          </a:p>
          <a:p>
            <a:endParaRPr lang="en-IN" dirty="0"/>
          </a:p>
          <a:p>
            <a:endParaRPr lang="en-IN" dirty="0"/>
          </a:p>
        </p:txBody>
      </p:sp>
    </p:spTree>
    <p:extLst>
      <p:ext uri="{BB962C8B-B14F-4D97-AF65-F5344CB8AC3E}">
        <p14:creationId xmlns:p14="http://schemas.microsoft.com/office/powerpoint/2010/main" val="2937207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261721"/>
            <a:ext cx="11233753" cy="568326"/>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Demo video</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4" name="TextBox 3">
            <a:extLst>
              <a:ext uri="{FF2B5EF4-FFF2-40B4-BE49-F238E27FC236}">
                <a16:creationId xmlns:a16="http://schemas.microsoft.com/office/drawing/2014/main" id="{D7BA5E33-4807-0641-92CF-60D2290F1DA5}"/>
              </a:ext>
            </a:extLst>
          </p:cNvPr>
          <p:cNvSpPr txBox="1"/>
          <p:nvPr/>
        </p:nvSpPr>
        <p:spPr>
          <a:xfrm>
            <a:off x="248478" y="830046"/>
            <a:ext cx="10008704" cy="369332"/>
          </a:xfrm>
          <a:prstGeom prst="rect">
            <a:avLst/>
          </a:prstGeom>
          <a:noFill/>
        </p:spPr>
        <p:txBody>
          <a:bodyPr wrap="square">
            <a:spAutoFit/>
          </a:bodyPr>
          <a:lstStyle/>
          <a:p>
            <a:r>
              <a:rPr lang="en-IN" dirty="0">
                <a:hlinkClick r:id="rId5"/>
              </a:rPr>
              <a:t>https://www.youtube.com/watch?v=RRHHwmlU9do</a:t>
            </a:r>
            <a:endParaRPr lang="en-IN" dirty="0"/>
          </a:p>
        </p:txBody>
      </p:sp>
      <p:pic>
        <p:nvPicPr>
          <p:cNvPr id="5" name="JobMatch AI_ Smart Resume Generator with ATS Optimization">
            <a:hlinkClick r:id="" action="ppaction://media"/>
            <a:extLst>
              <a:ext uri="{FF2B5EF4-FFF2-40B4-BE49-F238E27FC236}">
                <a16:creationId xmlns:a16="http://schemas.microsoft.com/office/drawing/2014/main" id="{5FDC80EB-F74E-C394-AAA0-C0586405342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62407" y="1343573"/>
            <a:ext cx="10576201" cy="4973496"/>
          </a:xfrm>
          <a:prstGeom prst="rect">
            <a:avLst/>
          </a:prstGeom>
        </p:spPr>
      </p:pic>
    </p:spTree>
    <p:extLst>
      <p:ext uri="{BB962C8B-B14F-4D97-AF65-F5344CB8AC3E}">
        <p14:creationId xmlns:p14="http://schemas.microsoft.com/office/powerpoint/2010/main" val="1039734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43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Conclusion</a:t>
            </a:r>
          </a:p>
          <a:p>
            <a:pPr defTabSz="1219170">
              <a:lnSpc>
                <a:spcPct val="80000"/>
              </a:lnSpc>
              <a:buClr>
                <a:srgbClr val="000000"/>
              </a:buClr>
              <a:buSzPts val="1100"/>
            </a:pPr>
            <a:r>
              <a:rPr lang="en-IN" sz="2667" kern="0" dirty="0">
                <a:solidFill>
                  <a:srgbClr val="000000"/>
                </a:solidFill>
                <a:latin typeface="Graphik" panose="020B0503030202060203" pitchFamily="34" charset="0"/>
                <a:ea typeface="Times New Roman" panose="02020603050405020304" pitchFamily="18" charset="0"/>
                <a:cs typeface="Times New Roman" panose="02020603050405020304" pitchFamily="18" charset="0"/>
                <a:sym typeface="Arial"/>
              </a:rPr>
              <a:t>Summarize the impact and effectiveness of your solution. Reiterate how it solves the problem statement.</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7" name="TextBox 6">
            <a:extLst>
              <a:ext uri="{FF2B5EF4-FFF2-40B4-BE49-F238E27FC236}">
                <a16:creationId xmlns:a16="http://schemas.microsoft.com/office/drawing/2014/main" id="{7141CB31-BCED-EE93-15E9-65D73EC594AA}"/>
              </a:ext>
            </a:extLst>
          </p:cNvPr>
          <p:cNvSpPr txBox="1"/>
          <p:nvPr/>
        </p:nvSpPr>
        <p:spPr>
          <a:xfrm>
            <a:off x="323868" y="1760596"/>
            <a:ext cx="11135949" cy="2031325"/>
          </a:xfrm>
          <a:prstGeom prst="rect">
            <a:avLst/>
          </a:prstGeom>
          <a:noFill/>
        </p:spPr>
        <p:txBody>
          <a:bodyPr wrap="square">
            <a:spAutoFit/>
          </a:bodyPr>
          <a:lstStyle/>
          <a:p>
            <a:pPr marL="285750" indent="-285750">
              <a:buFont typeface="Arial" panose="020B0604020202020204" pitchFamily="34" charset="0"/>
              <a:buChar char="•"/>
            </a:pPr>
            <a:r>
              <a:rPr lang="en-US" dirty="0"/>
              <a:t>The Agentic AI Resume Builder effectively addresses the challenge of aligning resumes with specific job requirements. By analyzing the job description and comparing it with the user’s profile, it generates a tailored, ATS-optimized resume along with a match score and actionable improvement insights. This not only increases the chances of shortlisting but also saves time and effort in resume customization. As the user grows, the system adapts—tracking new projects and skills to keep the resume up to date. Overall, it transforms the resume-building process into a smart, automated, and future-ready experience.</a:t>
            </a:r>
          </a:p>
          <a:p>
            <a:endParaRPr lang="en-IN" dirty="0"/>
          </a:p>
        </p:txBody>
      </p:sp>
    </p:spTree>
    <p:extLst>
      <p:ext uri="{BB962C8B-B14F-4D97-AF65-F5344CB8AC3E}">
        <p14:creationId xmlns:p14="http://schemas.microsoft.com/office/powerpoint/2010/main" val="2429482588"/>
      </p:ext>
    </p:extLst>
  </p:cSld>
  <p:clrMapOvr>
    <a:masterClrMapping/>
  </p:clrMapOvr>
</p:sld>
</file>

<file path=ppt/theme/theme1.xml><?xml version="1.0" encoding="utf-8"?>
<a:theme xmlns:a="http://schemas.openxmlformats.org/drawingml/2006/main" name="1_Canvas-Theme">
  <a:themeElements>
    <a:clrScheme name="Accenture Default">
      <a:dk1>
        <a:srgbClr val="000000"/>
      </a:dk1>
      <a:lt1>
        <a:srgbClr val="FFFFFF"/>
      </a:lt1>
      <a:dk2>
        <a:srgbClr val="96968C"/>
      </a:dk2>
      <a:lt2>
        <a:srgbClr val="E6E6DC"/>
      </a:lt2>
      <a:accent1>
        <a:srgbClr val="A100FF"/>
      </a:accent1>
      <a:accent2>
        <a:srgbClr val="7500C0"/>
      </a:accent2>
      <a:accent3>
        <a:srgbClr val="460073"/>
      </a:accent3>
      <a:accent4>
        <a:srgbClr val="B355AA"/>
      </a:accent4>
      <a:accent5>
        <a:srgbClr val="BE82FF"/>
      </a:accent5>
      <a:accent6>
        <a:srgbClr val="E6DCFF"/>
      </a:accent6>
      <a:hlink>
        <a:srgbClr val="A100FF"/>
      </a:hlink>
      <a:folHlink>
        <a:srgbClr val="B455AA"/>
      </a:folHlink>
    </a:clrScheme>
    <a:fontScheme name="Graphik">
      <a:majorFont>
        <a:latin typeface="Graphik"/>
        <a:ea typeface=""/>
        <a:cs typeface=""/>
      </a:majorFont>
      <a:minorFont>
        <a:latin typeface="Graph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lIns="0" tIns="0" rIns="0" bIns="0"/>
      <a:lstStyle>
        <a:defPPr marL="0" marR="0" indent="0" algn="l" defTabSz="914400" rtl="0" eaLnBrk="1" fontAlgn="auto" latinLnBrk="0" hangingPunct="1">
          <a:lnSpc>
            <a:spcPct val="100000"/>
          </a:lnSpc>
          <a:spcBef>
            <a:spcPts val="0"/>
          </a:spcBef>
          <a:spcAft>
            <a:spcPts val="0"/>
          </a:spcAft>
          <a:buClrTx/>
          <a:buSzTx/>
          <a:buFontTx/>
          <a:buNone/>
          <a:tabLst/>
          <a:defRPr kumimoji="0" sz="1050" b="0" i="0" u="none" strike="noStrike" kern="1200" cap="none" spc="0" normalizeH="0" baseline="0" noProof="0" dirty="0">
            <a:ln>
              <a:noFill/>
            </a:ln>
            <a:solidFill>
              <a:prstClr val="black">
                <a:alpha val="40000"/>
              </a:prstClr>
            </a:solidFill>
            <a:effectLst/>
            <a:uLnTx/>
            <a:uFillTx/>
            <a:latin typeface="Graphik" panose="020B0503030202060203" pitchFamily="34" charset="77"/>
            <a:ea typeface="+mn-ea"/>
            <a:cs typeface="+mn-cs"/>
          </a:defRPr>
        </a:defPPr>
      </a:lstStyle>
    </a:txDef>
  </a:objectDefaults>
  <a:extraClrSchemeLst/>
  <a:extLst>
    <a:ext uri="{05A4C25C-085E-4340-85A3-A5531E510DB2}">
      <thm15:themeFamily xmlns:thm15="http://schemas.microsoft.com/office/thememl/2012/main" name="Mc_Exp_Presentation-Template_v5-2024" id="{632751DD-A84D-D849-B0B6-44CCDFA99F61}" vid="{69070162-6984-CD4F-9F36-7088033C2B3F}"/>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0793d39-0939-496d-b129-198edd916feb}" enabled="0" method="" siteId="{e0793d39-0939-496d-b129-198edd916feb}" removed="1"/>
</clbl:labelList>
</file>

<file path=docProps/app.xml><?xml version="1.0" encoding="utf-8"?>
<Properties xmlns="http://schemas.openxmlformats.org/officeDocument/2006/extended-properties" xmlns:vt="http://schemas.openxmlformats.org/officeDocument/2006/docPropsVTypes">
  <TotalTime>241</TotalTime>
  <Words>853</Words>
  <Application>Microsoft Office PowerPoint</Application>
  <PresentationFormat>Widescreen</PresentationFormat>
  <Paragraphs>79</Paragraphs>
  <Slides>11</Slides>
  <Notes>9</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Aptos</vt:lpstr>
      <vt:lpstr>Arial</vt:lpstr>
      <vt:lpstr>Courier New</vt:lpstr>
      <vt:lpstr>Google Sans SemiBold</vt:lpstr>
      <vt:lpstr>Graphik</vt:lpstr>
      <vt:lpstr>Graphik Light</vt:lpstr>
      <vt:lpstr>Graphik Medium</vt:lpstr>
      <vt:lpstr>Graphik Semibold</vt:lpstr>
      <vt:lpstr>1_Canvas-Theme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Tolentino, Ma. Antonette</dc:creator>
  <cp:lastModifiedBy>komal patil</cp:lastModifiedBy>
  <cp:revision>4</cp:revision>
  <dcterms:created xsi:type="dcterms:W3CDTF">2025-02-26T01:18:59Z</dcterms:created>
  <dcterms:modified xsi:type="dcterms:W3CDTF">2025-05-01T12:03:33Z</dcterms:modified>
</cp:coreProperties>
</file>

<file path=docProps/thumbnail.jpeg>
</file>